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sldIdLst>
    <p:sldId id="300" r:id="rId2"/>
    <p:sldId id="381" r:id="rId3"/>
    <p:sldId id="275" r:id="rId4"/>
    <p:sldId id="276" r:id="rId5"/>
    <p:sldId id="371" r:id="rId6"/>
    <p:sldId id="278" r:id="rId7"/>
    <p:sldId id="258" r:id="rId8"/>
    <p:sldId id="373" r:id="rId9"/>
    <p:sldId id="372" r:id="rId10"/>
    <p:sldId id="277" r:id="rId11"/>
    <p:sldId id="299" r:id="rId12"/>
    <p:sldId id="279" r:id="rId13"/>
    <p:sldId id="380" r:id="rId14"/>
    <p:sldId id="377" r:id="rId15"/>
    <p:sldId id="378" r:id="rId16"/>
    <p:sldId id="379" r:id="rId17"/>
    <p:sldId id="351" r:id="rId18"/>
    <p:sldId id="352" r:id="rId19"/>
    <p:sldId id="353" r:id="rId20"/>
    <p:sldId id="354" r:id="rId21"/>
    <p:sldId id="356" r:id="rId22"/>
    <p:sldId id="357" r:id="rId23"/>
    <p:sldId id="358" r:id="rId24"/>
    <p:sldId id="359" r:id="rId25"/>
    <p:sldId id="360" r:id="rId26"/>
    <p:sldId id="362" r:id="rId27"/>
    <p:sldId id="363" r:id="rId28"/>
    <p:sldId id="365" r:id="rId29"/>
    <p:sldId id="350" r:id="rId30"/>
    <p:sldId id="366" r:id="rId31"/>
    <p:sldId id="374" r:id="rId32"/>
    <p:sldId id="375" r:id="rId33"/>
    <p:sldId id="376"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8917" autoAdjust="0"/>
  </p:normalViewPr>
  <p:slideViewPr>
    <p:cSldViewPr snapToGrid="0">
      <p:cViewPr>
        <p:scale>
          <a:sx n="76" d="100"/>
          <a:sy n="76" d="100"/>
        </p:scale>
        <p:origin x="-1248"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7EBBA28-5E0D-428C-B539-E86E18BE6A30}" type="slidenum">
              <a:rPr lang="fr-FR"/>
              <a:pPr>
                <a:defRPr/>
              </a:pPr>
              <a:t>‹N°›</a:t>
            </a:fld>
            <a:endParaRPr lang="fr-FR" dirty="0"/>
          </a:p>
        </p:txBody>
      </p:sp>
    </p:spTree>
    <p:extLst>
      <p:ext uri="{BB962C8B-B14F-4D97-AF65-F5344CB8AC3E}">
        <p14:creationId xmlns:p14="http://schemas.microsoft.com/office/powerpoint/2010/main" val="3823757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17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26</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Cette résolution de problème est extraite de la composition de chimie du concours du Capes externe de physique-chimie de la session 2013. Pour l’adapter au niveau de la classe de terminale S, il conviendrait, par exemple, d’ajouter deux ou trois documents, le premier proposerait une coupe de l’atmosphère et permettrait  à l’élève de proposer une estimation de l’épaisseur de l’atmosphère et le second consisterait à présenter l’équation d’état d’un gaz, un troisième pourrait rappeler à l’élève la signification première de la pression comme force par unité de surface.</a:t>
            </a:r>
          </a:p>
          <a:p>
            <a:endParaRPr lang="fr-FR" dirty="0"/>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18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19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24</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221FE68-2E5B-4A9F-9BCC-35549AD2A3FF}"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AutoShape 4"/>
          <p:cNvSpPr>
            <a:spLocks noChangeArrowheads="1"/>
          </p:cNvSpPr>
          <p:nvPr userDrawn="1"/>
        </p:nvSpPr>
        <p:spPr bwMode="auto">
          <a:xfrm>
            <a:off x="-2514600" y="1371600"/>
            <a:ext cx="3657600" cy="3657600"/>
          </a:xfrm>
          <a:custGeom>
            <a:avLst/>
            <a:gdLst>
              <a:gd name="T0" fmla="*/ 143980452 w 64000"/>
              <a:gd name="T1" fmla="*/ 7734167 h 64000"/>
              <a:gd name="T2" fmla="*/ 209031840 w 64000"/>
              <a:gd name="T3" fmla="*/ 104515920 h 64000"/>
              <a:gd name="T4" fmla="*/ 143980452 w 64000"/>
              <a:gd name="T5" fmla="*/ 201294416 h 64000"/>
              <a:gd name="T6" fmla="*/ 143980452 w 64000"/>
              <a:gd name="T7" fmla="*/ 201294416 h 64000"/>
              <a:gd name="T8" fmla="*/ 143977195 w 64000"/>
              <a:gd name="T9" fmla="*/ 201294416 h 64000"/>
              <a:gd name="T10" fmla="*/ 143980452 w 64000"/>
              <a:gd name="T11" fmla="*/ 201297673 h 64000"/>
              <a:gd name="T12" fmla="*/ 143980452 w 64000"/>
              <a:gd name="T13" fmla="*/ 7734167 h 64000"/>
              <a:gd name="T14" fmla="*/ 143977195 w 64000"/>
              <a:gd name="T15" fmla="*/ 7734167 h 64000"/>
              <a:gd name="T16" fmla="*/ 143980452 w 64000"/>
              <a:gd name="T17" fmla="*/ 77341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 name="AutoShape 5"/>
          <p:cNvSpPr>
            <a:spLocks noChangeArrowheads="1"/>
          </p:cNvSpPr>
          <p:nvPr userDrawn="1"/>
        </p:nvSpPr>
        <p:spPr bwMode="auto">
          <a:xfrm>
            <a:off x="-3222625" y="304800"/>
            <a:ext cx="4038600" cy="4038600"/>
          </a:xfrm>
          <a:custGeom>
            <a:avLst/>
            <a:gdLst>
              <a:gd name="T0" fmla="*/ 203058347 w 64000"/>
              <a:gd name="T1" fmla="*/ 24871592 h 64000"/>
              <a:gd name="T2" fmla="*/ 254848281 w 64000"/>
              <a:gd name="T3" fmla="*/ 127424140 h 64000"/>
              <a:gd name="T4" fmla="*/ 203058347 w 64000"/>
              <a:gd name="T5" fmla="*/ 229972713 h 64000"/>
              <a:gd name="T6" fmla="*/ 203058347 w 64000"/>
              <a:gd name="T7" fmla="*/ 229972713 h 64000"/>
              <a:gd name="T8" fmla="*/ 203054371 w 64000"/>
              <a:gd name="T9" fmla="*/ 229972713 h 64000"/>
              <a:gd name="T10" fmla="*/ 203058347 w 64000"/>
              <a:gd name="T11" fmla="*/ 229976689 h 64000"/>
              <a:gd name="T12" fmla="*/ 203058347 w 64000"/>
              <a:gd name="T13" fmla="*/ 24871592 h 64000"/>
              <a:gd name="T14" fmla="*/ 203054371 w 64000"/>
              <a:gd name="T15" fmla="*/ 24871592 h 64000"/>
              <a:gd name="T16" fmla="*/ 203058347 w 64000"/>
              <a:gd name="T17" fmla="*/ 24871592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46" name="Rectangle 6"/>
          <p:cNvSpPr>
            <a:spLocks noGrp="1" noChangeArrowheads="1"/>
          </p:cNvSpPr>
          <p:nvPr>
            <p:ph type="ctrTitle"/>
          </p:nvPr>
        </p:nvSpPr>
        <p:spPr>
          <a:xfrm>
            <a:off x="1443038" y="985838"/>
            <a:ext cx="7239000" cy="1444625"/>
          </a:xfrm>
        </p:spPr>
        <p:txBody>
          <a:bodyPr/>
          <a:lstStyle>
            <a:lvl1pPr>
              <a:defRPr sz="4000"/>
            </a:lvl1pPr>
          </a:lstStyle>
          <a:p>
            <a:r>
              <a:rPr lang="fr-FR"/>
              <a:t>Cliquez pour modifier le style du titre</a:t>
            </a:r>
          </a:p>
        </p:txBody>
      </p:sp>
      <p:sp>
        <p:nvSpPr>
          <p:cNvPr id="1024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fr-FR"/>
              <a:t>Cliquez pour modifier le style des sous-titres du masque</a:t>
            </a:r>
          </a:p>
        </p:txBody>
      </p:sp>
      <p:sp>
        <p:nvSpPr>
          <p:cNvPr id="6" name="Rectangle 5"/>
          <p:cNvSpPr>
            <a:spLocks noGrp="1" noChangeArrowheads="1"/>
          </p:cNvSpPr>
          <p:nvPr>
            <p:ph type="dt" sz="half" idx="10"/>
          </p:nvPr>
        </p:nvSpPr>
        <p:spPr/>
        <p:txBody>
          <a:bodyPr/>
          <a:lstStyle>
            <a:lvl1pPr>
              <a:defRPr/>
            </a:lvl1pPr>
          </a:lstStyle>
          <a:p>
            <a:pPr>
              <a:defRPr/>
            </a:pPr>
            <a:endParaRPr lang="fr-FR"/>
          </a:p>
        </p:txBody>
      </p:sp>
      <p:sp>
        <p:nvSpPr>
          <p:cNvPr id="7" name="Rectangle 6"/>
          <p:cNvSpPr>
            <a:spLocks noGrp="1" noChangeArrowheads="1"/>
          </p:cNvSpPr>
          <p:nvPr>
            <p:ph type="ftr" sz="quarter" idx="11"/>
          </p:nvPr>
        </p:nvSpPr>
        <p:spPr/>
        <p:txBody>
          <a:bodyPr/>
          <a:lstStyle>
            <a:lvl1pPr>
              <a:defRPr/>
            </a:lvl1pPr>
          </a:lstStyle>
          <a:p>
            <a:pPr>
              <a:defRPr/>
            </a:pPr>
            <a:endParaRPr lang="fr-FR"/>
          </a:p>
        </p:txBody>
      </p:sp>
      <p:sp>
        <p:nvSpPr>
          <p:cNvPr id="8" name="Rectangle 7"/>
          <p:cNvSpPr>
            <a:spLocks noGrp="1" noChangeArrowheads="1"/>
          </p:cNvSpPr>
          <p:nvPr>
            <p:ph type="sldNum" sz="quarter" idx="12"/>
          </p:nvPr>
        </p:nvSpPr>
        <p:spPr/>
        <p:txBody>
          <a:bodyPr/>
          <a:lstStyle>
            <a:lvl1pPr>
              <a:defRPr/>
            </a:lvl1pPr>
          </a:lstStyle>
          <a:p>
            <a:pPr>
              <a:defRPr/>
            </a:pPr>
            <a:fld id="{7C017959-FA9C-4FA5-A100-06CDE35BBEE7}" type="slidenum">
              <a:rPr lang="fr-FR"/>
              <a:pPr>
                <a:defRPr/>
              </a:pPr>
              <a:t>‹N°›</a:t>
            </a:fld>
            <a:endParaRPr lang="fr-FR" dirty="0"/>
          </a:p>
        </p:txBody>
      </p:sp>
    </p:spTree>
    <p:extLst>
      <p:ext uri="{BB962C8B-B14F-4D97-AF65-F5344CB8AC3E}">
        <p14:creationId xmlns:p14="http://schemas.microsoft.com/office/powerpoint/2010/main" val="346273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3002C5-F1A4-41A4-A5DE-59BBA5454F06}" type="datetimeFigureOut">
              <a:rPr lang="fr-FR" smtClean="0"/>
              <a:pPr/>
              <a:t>17/12/2014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FC6B4-F6D1-4591-AECA-F736E637F5D2}" type="slidenum">
              <a:rPr lang="fr-FR" smtClean="0"/>
              <a:pPr/>
              <a:t>‹N°›</a:t>
            </a:fld>
            <a:endParaRPr lang="fr-FR"/>
          </a:p>
        </p:txBody>
      </p:sp>
    </p:spTree>
    <p:extLst>
      <p:ext uri="{BB962C8B-B14F-4D97-AF65-F5344CB8AC3E}">
        <p14:creationId xmlns:p14="http://schemas.microsoft.com/office/powerpoint/2010/main" val="2946414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1027"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3" name="Rectangle 8"/>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4" name="Rectangle 9"/>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200"/>
            </a:lvl1pPr>
          </a:lstStyle>
          <a:p>
            <a:pPr>
              <a:defRPr/>
            </a:pPr>
            <a:endParaRPr lang="fr-FR"/>
          </a:p>
        </p:txBody>
      </p:sp>
      <p:sp>
        <p:nvSpPr>
          <p:cNvPr id="15" name="Rectangle 10"/>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B01AB45-70A8-4B58-B640-F3EC9DE7B339}"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rtl="0" eaLnBrk="0" fontAlgn="base" hangingPunct="0">
        <a:spcBef>
          <a:spcPct val="0"/>
        </a:spcBef>
        <a:spcAft>
          <a:spcPct val="0"/>
        </a:spcAft>
        <a:defRPr sz="3600">
          <a:solidFill>
            <a:schemeClr val="tx2"/>
          </a:solidFill>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04CBECC7-F660-4A98-85FD-5528E3618BEF}" type="slidenum">
              <a:rPr lang="fr-FR" altLang="fr-FR" sz="1200" smtClean="0">
                <a:latin typeface="Verdana" pitchFamily="34" charset="0"/>
              </a:rPr>
              <a:pPr eaLnBrk="1" hangingPunct="1">
                <a:spcBef>
                  <a:spcPct val="0"/>
                </a:spcBef>
                <a:buClrTx/>
                <a:buSzTx/>
                <a:buFontTx/>
                <a:buNone/>
              </a:pPr>
              <a:t>1</a:t>
            </a:fld>
            <a:endParaRPr lang="fr-FR" altLang="fr-FR" sz="1200" smtClean="0">
              <a:latin typeface="Verdana" pitchFamily="34" charset="0"/>
            </a:endParaRPr>
          </a:p>
        </p:txBody>
      </p:sp>
      <p:sp>
        <p:nvSpPr>
          <p:cNvPr id="3075" name="Rectangle 5"/>
          <p:cNvSpPr>
            <a:spLocks noGrp="1" noChangeArrowheads="1"/>
          </p:cNvSpPr>
          <p:nvPr>
            <p:ph type="ctrTitle"/>
          </p:nvPr>
        </p:nvSpPr>
        <p:spPr>
          <a:xfrm>
            <a:off x="1385888" y="2358851"/>
            <a:ext cx="7239000" cy="1444625"/>
          </a:xfrm>
        </p:spPr>
        <p:txBody>
          <a:bodyPr/>
          <a:lstStyle/>
          <a:p>
            <a:pPr algn="ctr" eaLnBrk="1" hangingPunct="1"/>
            <a:r>
              <a:rPr lang="fr-FR" altLang="fr-FR" sz="3600" dirty="0" smtClean="0">
                <a:latin typeface="Arial" charset="0"/>
              </a:rPr>
              <a:t>Formation des élèves de STI2D STL à l’activité  </a:t>
            </a:r>
            <a:br>
              <a:rPr lang="fr-FR" altLang="fr-FR" sz="3600" dirty="0" smtClean="0">
                <a:latin typeface="Arial" charset="0"/>
              </a:rPr>
            </a:br>
            <a:r>
              <a:rPr lang="fr-FR" altLang="fr-FR" sz="3600" dirty="0" smtClean="0">
                <a:latin typeface="Arial" charset="0"/>
              </a:rPr>
              <a:t>« Résolution de problèmes » </a:t>
            </a:r>
            <a:br>
              <a:rPr lang="fr-FR" altLang="fr-FR" sz="3600" dirty="0" smtClean="0">
                <a:latin typeface="Arial" charset="0"/>
              </a:rPr>
            </a:br>
            <a:r>
              <a:rPr lang="fr-FR" altLang="fr-FR" sz="3600" dirty="0" smtClean="0">
                <a:latin typeface="Arial" charset="0"/>
              </a:rPr>
              <a:t/>
            </a:r>
            <a:br>
              <a:rPr lang="fr-FR" altLang="fr-FR" sz="3600" dirty="0" smtClean="0">
                <a:latin typeface="Arial" charset="0"/>
              </a:rPr>
            </a:br>
            <a:endParaRPr lang="fr-FR" altLang="fr-FR" sz="3600" dirty="0" smtClean="0">
              <a:latin typeface="Arial" charset="0"/>
            </a:endParaRPr>
          </a:p>
        </p:txBody>
      </p:sp>
      <p:pic>
        <p:nvPicPr>
          <p:cNvPr id="1026" name="Picture 2" descr="http://www.autourdelihssane.fr/wp-content/uploads/2012/08/5pourqu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758" y="3082033"/>
            <a:ext cx="26670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56BFBD28-674D-4AC1-BCD8-D35172BEFFF2}" type="slidenum">
              <a:rPr lang="fr-FR" altLang="fr-FR" sz="1200" smtClean="0">
                <a:latin typeface="Verdana" pitchFamily="34" charset="0"/>
              </a:rPr>
              <a:pPr eaLnBrk="1" hangingPunct="1">
                <a:spcBef>
                  <a:spcPct val="0"/>
                </a:spcBef>
                <a:buClrTx/>
                <a:buSzTx/>
                <a:buFontTx/>
                <a:buNone/>
              </a:pPr>
              <a:t>10</a:t>
            </a:fld>
            <a:endParaRPr lang="fr-FR" altLang="fr-FR" sz="1200" smtClean="0">
              <a:latin typeface="Verdana" pitchFamily="34" charset="0"/>
            </a:endParaRPr>
          </a:p>
        </p:txBody>
      </p:sp>
      <p:sp>
        <p:nvSpPr>
          <p:cNvPr id="39941" name="Text Box 5"/>
          <p:cNvSpPr txBox="1">
            <a:spLocks noChangeArrowheads="1"/>
          </p:cNvSpPr>
          <p:nvPr/>
        </p:nvSpPr>
        <p:spPr bwMode="auto">
          <a:xfrm>
            <a:off x="1120775" y="1360488"/>
            <a:ext cx="751046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Char char="•"/>
            </a:pPr>
            <a:r>
              <a:rPr lang="fr-FR" altLang="fr-FR" sz="1800" dirty="0"/>
              <a:t> </a:t>
            </a:r>
            <a:r>
              <a:rPr lang="fr-FR" altLang="fr-FR" sz="2000" u="sng" dirty="0">
                <a:solidFill>
                  <a:srgbClr val="0000FF"/>
                </a:solidFill>
              </a:rPr>
              <a:t>Les informations utiles</a:t>
            </a:r>
            <a:r>
              <a:rPr lang="fr-FR" altLang="fr-FR" sz="2000" dirty="0"/>
              <a:t> :</a:t>
            </a:r>
          </a:p>
          <a:p>
            <a:pPr lvl="1" eaLnBrk="1" hangingPunct="1">
              <a:spcBef>
                <a:spcPct val="0"/>
              </a:spcBef>
              <a:buClrTx/>
              <a:buSzTx/>
              <a:buFontTx/>
              <a:buNone/>
            </a:pPr>
            <a:endParaRPr lang="fr-FR" altLang="fr-FR" sz="800" dirty="0"/>
          </a:p>
          <a:p>
            <a:pPr lvl="1" eaLnBrk="1" hangingPunct="1">
              <a:spcBef>
                <a:spcPct val="0"/>
              </a:spcBef>
              <a:buClrTx/>
              <a:buSzTx/>
              <a:buFontTx/>
              <a:buChar char="•"/>
            </a:pPr>
            <a:r>
              <a:rPr lang="fr-FR" altLang="fr-FR" sz="2000" dirty="0"/>
              <a:t> elles peuvent être données dans des </a:t>
            </a:r>
            <a:r>
              <a:rPr lang="fr-FR" altLang="fr-FR" sz="2000" dirty="0">
                <a:solidFill>
                  <a:srgbClr val="FF0000"/>
                </a:solidFill>
              </a:rPr>
              <a:t>documents annexes</a:t>
            </a:r>
            <a:endParaRPr lang="fr-FR" altLang="fr-FR" sz="2000" dirty="0"/>
          </a:p>
          <a:p>
            <a:pPr lvl="1" eaLnBrk="1" hangingPunct="1">
              <a:spcBef>
                <a:spcPct val="0"/>
              </a:spcBef>
              <a:buClrTx/>
              <a:buSzTx/>
              <a:buFontTx/>
              <a:buNone/>
            </a:pPr>
            <a:endParaRPr lang="fr-FR" altLang="fr-FR" sz="800" dirty="0"/>
          </a:p>
          <a:p>
            <a:pPr lvl="1" eaLnBrk="1" hangingPunct="1">
              <a:spcBef>
                <a:spcPct val="0"/>
              </a:spcBef>
              <a:buClrTx/>
              <a:buSzTx/>
              <a:buFontTx/>
              <a:buChar char="•"/>
            </a:pPr>
            <a:r>
              <a:rPr lang="fr-FR" altLang="fr-FR" sz="2000" dirty="0"/>
              <a:t> ces documents peuvent contenir des </a:t>
            </a:r>
            <a:r>
              <a:rPr lang="fr-FR" altLang="fr-FR" sz="2000" dirty="0">
                <a:solidFill>
                  <a:srgbClr val="FF0000"/>
                </a:solidFill>
              </a:rPr>
              <a:t>informations supplémentaires</a:t>
            </a:r>
            <a:r>
              <a:rPr lang="fr-FR" altLang="fr-FR" sz="2000" dirty="0"/>
              <a:t> non indispensables à la résolution du problème ou ouvrant plusieurs alternatives au schéma de résolution</a:t>
            </a:r>
          </a:p>
          <a:p>
            <a:pPr lvl="1" eaLnBrk="1" hangingPunct="1">
              <a:spcBef>
                <a:spcPct val="0"/>
              </a:spcBef>
              <a:buClrTx/>
              <a:buSzTx/>
              <a:buFontTx/>
              <a:buNone/>
            </a:pPr>
            <a:endParaRPr lang="fr-FR" altLang="fr-FR" sz="800" dirty="0"/>
          </a:p>
          <a:p>
            <a:pPr lvl="1" eaLnBrk="1" hangingPunct="1">
              <a:spcBef>
                <a:spcPct val="0"/>
              </a:spcBef>
              <a:buClrTx/>
              <a:buSzTx/>
              <a:buFontTx/>
              <a:buChar char="•"/>
            </a:pPr>
            <a:r>
              <a:rPr lang="fr-FR" altLang="fr-FR" sz="2000" dirty="0"/>
              <a:t> des questions peuvent être formulées sur ces </a:t>
            </a:r>
            <a:r>
              <a:rPr lang="fr-FR" altLang="fr-FR" sz="2000" dirty="0" smtClean="0"/>
              <a:t>documents</a:t>
            </a:r>
          </a:p>
          <a:p>
            <a:pPr lvl="1"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les éventuelles questions préliminaires ne doivent </a:t>
            </a:r>
            <a:r>
              <a:rPr lang="fr-FR" altLang="fr-FR" sz="2000" dirty="0">
                <a:solidFill>
                  <a:srgbClr val="FF0000"/>
                </a:solidFill>
              </a:rPr>
              <a:t>pas induire une méthode de résolution</a:t>
            </a:r>
          </a:p>
          <a:p>
            <a:pPr lvl="1" eaLnBrk="1" hangingPunct="1">
              <a:spcBef>
                <a:spcPct val="0"/>
              </a:spcBef>
              <a:buClrTx/>
              <a:buSzTx/>
              <a:buFontTx/>
              <a:buChar char="•"/>
            </a:pPr>
            <a:endParaRPr lang="fr-FR" altLang="fr-FR" sz="800" dirty="0">
              <a:solidFill>
                <a:srgbClr val="FF0000"/>
              </a:solidFill>
            </a:endParaRPr>
          </a:p>
          <a:p>
            <a:pPr lvl="1" eaLnBrk="1" hangingPunct="1">
              <a:spcBef>
                <a:spcPct val="0"/>
              </a:spcBef>
              <a:buClrTx/>
              <a:buSzTx/>
              <a:buFontTx/>
              <a:buChar char="•"/>
            </a:pPr>
            <a:r>
              <a:rPr lang="fr-FR" altLang="fr-FR" sz="2000" dirty="0"/>
              <a:t> il y a des « </a:t>
            </a:r>
            <a:r>
              <a:rPr lang="fr-FR" altLang="fr-FR" sz="2000" dirty="0">
                <a:solidFill>
                  <a:srgbClr val="FF0000"/>
                </a:solidFill>
              </a:rPr>
              <a:t>données absentes </a:t>
            </a:r>
            <a:r>
              <a:rPr lang="fr-FR" altLang="fr-FR" sz="2000" dirty="0"/>
              <a:t>», certaines relèvent de la </a:t>
            </a:r>
            <a:r>
              <a:rPr lang="fr-FR" altLang="fr-FR" sz="2000" dirty="0">
                <a:solidFill>
                  <a:srgbClr val="FF0000"/>
                </a:solidFill>
              </a:rPr>
              <a:t>culture générale</a:t>
            </a:r>
            <a:r>
              <a:rPr lang="fr-FR" altLang="fr-FR" sz="2000" dirty="0"/>
              <a:t> : valeur de g, durée d’une journée,…et des données non directement utiles à la résolution.</a:t>
            </a:r>
          </a:p>
          <a:p>
            <a:pPr lvl="1" eaLnBrk="1" hangingPunct="1">
              <a:spcBef>
                <a:spcPct val="0"/>
              </a:spcBef>
              <a:buClrTx/>
              <a:buSzTx/>
              <a:buFontTx/>
              <a:buChar char="•"/>
            </a:pPr>
            <a:endParaRPr lang="fr-FR" altLang="fr-FR" sz="2000" dirty="0"/>
          </a:p>
          <a:p>
            <a:pPr lvl="1" eaLnBrk="1" hangingPunct="1">
              <a:spcBef>
                <a:spcPct val="0"/>
              </a:spcBef>
              <a:buClrTx/>
              <a:buSzTx/>
              <a:buFontTx/>
              <a:buNone/>
            </a:pPr>
            <a:endParaRPr lang="fr-FR" altLang="fr-FR" sz="1600" dirty="0"/>
          </a:p>
        </p:txBody>
      </p:sp>
      <p:sp>
        <p:nvSpPr>
          <p:cNvPr id="6" name="Rectangle 2"/>
          <p:cNvSpPr txBox="1">
            <a:spLocks noChangeArrowheads="1"/>
          </p:cNvSpPr>
          <p:nvPr/>
        </p:nvSpPr>
        <p:spPr bwMode="auto">
          <a:xfrm>
            <a:off x="0" y="233049"/>
            <a:ext cx="949962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70000"/>
              <a:buFont typeface="Wingdings" pitchFamily="2" charset="2"/>
              <a:buNone/>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algn="ctr" eaLnBrk="1" hangingPunct="1">
              <a:lnSpc>
                <a:spcPct val="80000"/>
              </a:lnSpc>
            </a:pPr>
            <a:r>
              <a:rPr lang="fr-FR" altLang="fr-FR" sz="3200" kern="0" smtClean="0">
                <a:solidFill>
                  <a:schemeClr val="tx2"/>
                </a:solidFill>
                <a:latin typeface="+mj-lt"/>
              </a:rPr>
              <a:t>Quelques pistes possibles pour la construction d’activités </a:t>
            </a:r>
            <a:endParaRPr lang="fr-FR" altLang="fr-FR" sz="3200" kern="0" dirty="0" smtClean="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1000"/>
                                        <p:tgtEl>
                                          <p:spTgt spid="39941">
                                            <p:txEl>
                                              <p:pRg st="0" end="0"/>
                                            </p:txEl>
                                          </p:spTgt>
                                        </p:tgtEl>
                                      </p:cBhvr>
                                    </p:animEffect>
                                    <p:anim calcmode="lin" valueType="num">
                                      <p:cBhvr>
                                        <p:cTn id="8" dur="10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41">
                                            <p:txEl>
                                              <p:pRg st="2" end="2"/>
                                            </p:txEl>
                                          </p:spTgt>
                                        </p:tgtEl>
                                        <p:attrNameLst>
                                          <p:attrName>style.visibility</p:attrName>
                                        </p:attrNameLst>
                                      </p:cBhvr>
                                      <p:to>
                                        <p:strVal val="visible"/>
                                      </p:to>
                                    </p:set>
                                    <p:animEffect transition="in" filter="fade">
                                      <p:cBhvr>
                                        <p:cTn id="14" dur="1000"/>
                                        <p:tgtEl>
                                          <p:spTgt spid="39941">
                                            <p:txEl>
                                              <p:pRg st="2" end="2"/>
                                            </p:txEl>
                                          </p:spTgt>
                                        </p:tgtEl>
                                      </p:cBhvr>
                                    </p:animEffect>
                                    <p:anim calcmode="lin" valueType="num">
                                      <p:cBhvr>
                                        <p:cTn id="15" dur="1000" fill="hold"/>
                                        <p:tgtEl>
                                          <p:spTgt spid="3994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9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41">
                                            <p:txEl>
                                              <p:pRg st="4" end="4"/>
                                            </p:txEl>
                                          </p:spTgt>
                                        </p:tgtEl>
                                        <p:attrNameLst>
                                          <p:attrName>style.visibility</p:attrName>
                                        </p:attrNameLst>
                                      </p:cBhvr>
                                      <p:to>
                                        <p:strVal val="visible"/>
                                      </p:to>
                                    </p:set>
                                    <p:animEffect transition="in" filter="fade">
                                      <p:cBhvr>
                                        <p:cTn id="21" dur="1000"/>
                                        <p:tgtEl>
                                          <p:spTgt spid="39941">
                                            <p:txEl>
                                              <p:pRg st="4" end="4"/>
                                            </p:txEl>
                                          </p:spTgt>
                                        </p:tgtEl>
                                      </p:cBhvr>
                                    </p:animEffect>
                                    <p:anim calcmode="lin" valueType="num">
                                      <p:cBhvr>
                                        <p:cTn id="22" dur="1000" fill="hold"/>
                                        <p:tgtEl>
                                          <p:spTgt spid="3994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9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941">
                                            <p:txEl>
                                              <p:pRg st="6" end="6"/>
                                            </p:txEl>
                                          </p:spTgt>
                                        </p:tgtEl>
                                        <p:attrNameLst>
                                          <p:attrName>style.visibility</p:attrName>
                                        </p:attrNameLst>
                                      </p:cBhvr>
                                      <p:to>
                                        <p:strVal val="visible"/>
                                      </p:to>
                                    </p:set>
                                    <p:animEffect transition="in" filter="fade">
                                      <p:cBhvr>
                                        <p:cTn id="28" dur="1000"/>
                                        <p:tgtEl>
                                          <p:spTgt spid="39941">
                                            <p:txEl>
                                              <p:pRg st="6" end="6"/>
                                            </p:txEl>
                                          </p:spTgt>
                                        </p:tgtEl>
                                      </p:cBhvr>
                                    </p:animEffect>
                                    <p:anim calcmode="lin" valueType="num">
                                      <p:cBhvr>
                                        <p:cTn id="29" dur="1000" fill="hold"/>
                                        <p:tgtEl>
                                          <p:spTgt spid="3994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994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941">
                                            <p:txEl>
                                              <p:pRg st="8" end="8"/>
                                            </p:txEl>
                                          </p:spTgt>
                                        </p:tgtEl>
                                        <p:attrNameLst>
                                          <p:attrName>style.visibility</p:attrName>
                                        </p:attrNameLst>
                                      </p:cBhvr>
                                      <p:to>
                                        <p:strVal val="visible"/>
                                      </p:to>
                                    </p:set>
                                    <p:animEffect transition="in" filter="fade">
                                      <p:cBhvr>
                                        <p:cTn id="35" dur="1000"/>
                                        <p:tgtEl>
                                          <p:spTgt spid="39941">
                                            <p:txEl>
                                              <p:pRg st="8" end="8"/>
                                            </p:txEl>
                                          </p:spTgt>
                                        </p:tgtEl>
                                      </p:cBhvr>
                                    </p:animEffect>
                                    <p:anim calcmode="lin" valueType="num">
                                      <p:cBhvr>
                                        <p:cTn id="36" dur="1000" fill="hold"/>
                                        <p:tgtEl>
                                          <p:spTgt spid="3994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994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941">
                                            <p:txEl>
                                              <p:pRg st="10" end="10"/>
                                            </p:txEl>
                                          </p:spTgt>
                                        </p:tgtEl>
                                        <p:attrNameLst>
                                          <p:attrName>style.visibility</p:attrName>
                                        </p:attrNameLst>
                                      </p:cBhvr>
                                      <p:to>
                                        <p:strVal val="visible"/>
                                      </p:to>
                                    </p:set>
                                    <p:animEffect transition="in" filter="fade">
                                      <p:cBhvr>
                                        <p:cTn id="42" dur="1000"/>
                                        <p:tgtEl>
                                          <p:spTgt spid="39941">
                                            <p:txEl>
                                              <p:pRg st="10" end="10"/>
                                            </p:txEl>
                                          </p:spTgt>
                                        </p:tgtEl>
                                      </p:cBhvr>
                                    </p:animEffect>
                                    <p:anim calcmode="lin" valueType="num">
                                      <p:cBhvr>
                                        <p:cTn id="43" dur="1000" fill="hold"/>
                                        <p:tgtEl>
                                          <p:spTgt spid="3994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994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A4B9B4FE-EC05-4974-8C19-0600C97E1268}" type="slidenum">
              <a:rPr lang="fr-FR" altLang="fr-FR" sz="1200" smtClean="0">
                <a:latin typeface="Verdana" pitchFamily="34" charset="0"/>
              </a:rPr>
              <a:pPr eaLnBrk="1" hangingPunct="1">
                <a:spcBef>
                  <a:spcPct val="0"/>
                </a:spcBef>
                <a:buClrTx/>
                <a:buSzTx/>
                <a:buFontTx/>
                <a:buNone/>
              </a:pPr>
              <a:t>11</a:t>
            </a:fld>
            <a:endParaRPr lang="fr-FR" altLang="fr-FR" sz="1200" smtClean="0">
              <a:latin typeface="Verdana" pitchFamily="34" charset="0"/>
            </a:endParaRPr>
          </a:p>
        </p:txBody>
      </p:sp>
      <p:sp>
        <p:nvSpPr>
          <p:cNvPr id="63492" name="Text Box 4"/>
          <p:cNvSpPr txBox="1">
            <a:spLocks noChangeArrowheads="1"/>
          </p:cNvSpPr>
          <p:nvPr/>
        </p:nvSpPr>
        <p:spPr bwMode="auto">
          <a:xfrm>
            <a:off x="1120774" y="1286375"/>
            <a:ext cx="7760179"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Char char="•"/>
            </a:pPr>
            <a:r>
              <a:rPr lang="fr-FR" altLang="fr-FR" sz="1800" dirty="0"/>
              <a:t> </a:t>
            </a:r>
            <a:r>
              <a:rPr lang="fr-FR" altLang="fr-FR" sz="2000" u="sng" dirty="0">
                <a:solidFill>
                  <a:srgbClr val="0000FF"/>
                </a:solidFill>
              </a:rPr>
              <a:t>Remarques</a:t>
            </a:r>
            <a:r>
              <a:rPr lang="fr-FR" altLang="fr-FR" sz="2000" dirty="0"/>
              <a:t> :</a:t>
            </a:r>
          </a:p>
          <a:p>
            <a:pPr lvl="1" eaLnBrk="1" hangingPunct="1">
              <a:spcBef>
                <a:spcPct val="0"/>
              </a:spcBef>
              <a:buClrTx/>
              <a:buSzTx/>
              <a:buFontTx/>
              <a:buNone/>
            </a:pPr>
            <a:endParaRPr lang="fr-FR" altLang="fr-FR" sz="800" dirty="0"/>
          </a:p>
          <a:p>
            <a:pPr lvl="1" eaLnBrk="1" hangingPunct="1">
              <a:spcBef>
                <a:spcPct val="0"/>
              </a:spcBef>
              <a:buClrTx/>
              <a:buSzTx/>
              <a:buFontTx/>
              <a:buChar char="•"/>
            </a:pPr>
            <a:r>
              <a:rPr lang="fr-FR" altLang="fr-FR" sz="2000" dirty="0"/>
              <a:t> la résolution de problème peut faire appel à des </a:t>
            </a:r>
            <a:r>
              <a:rPr lang="fr-FR" altLang="fr-FR" sz="2000" dirty="0">
                <a:solidFill>
                  <a:srgbClr val="FF0000"/>
                </a:solidFill>
              </a:rPr>
              <a:t>techniques qui </a:t>
            </a:r>
            <a:r>
              <a:rPr lang="fr-FR" altLang="fr-FR" sz="2000" dirty="0" smtClean="0">
                <a:solidFill>
                  <a:srgbClr val="FF0000"/>
                </a:solidFill>
              </a:rPr>
              <a:t>peuvent être abordées notamment lors des séances d’accompagnement personnalisé</a:t>
            </a:r>
            <a:r>
              <a:rPr lang="fr-FR" altLang="fr-FR" sz="2000" dirty="0"/>
              <a:t> : 	</a:t>
            </a:r>
            <a:endParaRPr lang="fr-FR" altLang="fr-FR" sz="2000" dirty="0" smtClean="0"/>
          </a:p>
          <a:p>
            <a:pPr lvl="1" eaLnBrk="1" hangingPunct="1">
              <a:spcBef>
                <a:spcPct val="0"/>
              </a:spcBef>
              <a:buClrTx/>
              <a:buSzTx/>
              <a:buFontTx/>
              <a:buChar char="•"/>
            </a:pPr>
            <a:endParaRPr lang="fr-FR" altLang="fr-FR" sz="2000" dirty="0"/>
          </a:p>
          <a:p>
            <a:pPr lvl="1" eaLnBrk="1" hangingPunct="1">
              <a:spcBef>
                <a:spcPct val="0"/>
              </a:spcBef>
              <a:buClrTx/>
              <a:buSzTx/>
              <a:buFontTx/>
              <a:buNone/>
            </a:pPr>
            <a:r>
              <a:rPr lang="fr-FR" altLang="fr-FR" sz="2000" dirty="0"/>
              <a:t>	- schématisation</a:t>
            </a:r>
          </a:p>
          <a:p>
            <a:pPr lvl="1" eaLnBrk="1" hangingPunct="1">
              <a:spcBef>
                <a:spcPct val="0"/>
              </a:spcBef>
              <a:buClrTx/>
              <a:buSzTx/>
              <a:buFontTx/>
              <a:buNone/>
            </a:pPr>
            <a:r>
              <a:rPr lang="fr-FR" altLang="fr-FR" sz="2000" dirty="0"/>
              <a:t>	- évaluation d’ordre de grandeur</a:t>
            </a:r>
          </a:p>
          <a:p>
            <a:pPr lvl="2" eaLnBrk="1" hangingPunct="1">
              <a:spcBef>
                <a:spcPct val="0"/>
              </a:spcBef>
              <a:buClrTx/>
              <a:buSzTx/>
              <a:buFontTx/>
              <a:buChar char="-"/>
            </a:pPr>
            <a:r>
              <a:rPr lang="fr-FR" altLang="fr-FR" sz="2000" dirty="0"/>
              <a:t> analyse dimensionnelle</a:t>
            </a:r>
          </a:p>
          <a:p>
            <a:pPr lvl="2" eaLnBrk="1" hangingPunct="1">
              <a:spcBef>
                <a:spcPct val="0"/>
              </a:spcBef>
              <a:buClrTx/>
              <a:buSzTx/>
              <a:buFontTx/>
              <a:buChar char="-"/>
            </a:pPr>
            <a:r>
              <a:rPr lang="fr-FR" altLang="fr-FR" sz="2000" dirty="0"/>
              <a:t> effet d’une grandeur d’influence sur une autre,</a:t>
            </a:r>
          </a:p>
          <a:p>
            <a:pPr lvl="2" eaLnBrk="1" hangingPunct="1">
              <a:spcBef>
                <a:spcPct val="0"/>
              </a:spcBef>
              <a:buClrTx/>
              <a:buSzTx/>
              <a:buFontTx/>
              <a:buChar char="-"/>
            </a:pPr>
            <a:r>
              <a:rPr lang="fr-FR" altLang="fr-FR" sz="2000" dirty="0"/>
              <a:t> … </a:t>
            </a:r>
          </a:p>
          <a:p>
            <a:pPr lvl="2" eaLnBrk="1" hangingPunct="1">
              <a:spcBef>
                <a:spcPct val="0"/>
              </a:spcBef>
              <a:buClrTx/>
              <a:buSzTx/>
              <a:buFontTx/>
              <a:buNone/>
            </a:pPr>
            <a:endParaRPr lang="fr-FR" altLang="fr-FR" sz="800" dirty="0"/>
          </a:p>
          <a:p>
            <a:pPr lvl="1" eaLnBrk="1" hangingPunct="1">
              <a:spcBef>
                <a:spcPct val="0"/>
              </a:spcBef>
              <a:buClrTx/>
              <a:buSzTx/>
              <a:buFontTx/>
              <a:buChar char="•"/>
            </a:pPr>
            <a:r>
              <a:rPr lang="fr-FR" altLang="fr-FR" sz="2000" dirty="0"/>
              <a:t> l’élève est amené à proposer une résolution à la problématique principale, des </a:t>
            </a:r>
            <a:r>
              <a:rPr lang="fr-FR" altLang="fr-FR" sz="2000" dirty="0">
                <a:solidFill>
                  <a:srgbClr val="FF0000"/>
                </a:solidFill>
              </a:rPr>
              <a:t>niveaux différents de finesse</a:t>
            </a:r>
            <a:r>
              <a:rPr lang="fr-FR" altLang="fr-FR" sz="2000" dirty="0"/>
              <a:t> dans les solutions peuvent être acceptés</a:t>
            </a:r>
          </a:p>
          <a:p>
            <a:pPr lvl="1"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a:t>
            </a:r>
            <a:r>
              <a:rPr lang="fr-FR" altLang="fr-FR" sz="2000" dirty="0" smtClean="0"/>
              <a:t>l’élève doit effectuer une </a:t>
            </a:r>
            <a:r>
              <a:rPr lang="fr-FR" altLang="fr-FR" sz="2000" dirty="0">
                <a:solidFill>
                  <a:srgbClr val="FF0000"/>
                </a:solidFill>
              </a:rPr>
              <a:t>analyse critique</a:t>
            </a:r>
            <a:r>
              <a:rPr lang="fr-FR" altLang="fr-FR" sz="2000" dirty="0"/>
              <a:t> des résultats en lien avec des données expérimentales, des simulations</a:t>
            </a:r>
            <a:r>
              <a:rPr lang="fr-FR" altLang="fr-FR" sz="2000" dirty="0" smtClean="0"/>
              <a:t>… ou </a:t>
            </a:r>
            <a:r>
              <a:rPr lang="fr-FR" altLang="fr-FR" sz="2000" dirty="0"/>
              <a:t>le </a:t>
            </a:r>
            <a:r>
              <a:rPr lang="fr-FR" altLang="fr-FR" sz="2000" dirty="0" smtClean="0"/>
              <a:t>«</a:t>
            </a:r>
            <a:r>
              <a:rPr lang="fr-FR" altLang="fr-FR" sz="2000" dirty="0" smtClean="0">
                <a:solidFill>
                  <a:srgbClr val="FF0000"/>
                </a:solidFill>
              </a:rPr>
              <a:t>bon sens</a:t>
            </a:r>
            <a:r>
              <a:rPr lang="fr-FR" altLang="fr-FR" sz="2000" dirty="0" smtClean="0"/>
              <a:t>» </a:t>
            </a:r>
            <a:r>
              <a:rPr lang="fr-FR" altLang="fr-FR" sz="2000" dirty="0"/>
              <a:t>est une composante </a:t>
            </a:r>
            <a:r>
              <a:rPr lang="fr-FR" altLang="fr-FR" sz="2000" dirty="0" smtClean="0"/>
              <a:t>de </a:t>
            </a:r>
            <a:r>
              <a:rPr lang="fr-FR" altLang="fr-FR" sz="2000" dirty="0"/>
              <a:t>l’activité.</a:t>
            </a:r>
          </a:p>
        </p:txBody>
      </p:sp>
      <p:sp>
        <p:nvSpPr>
          <p:cNvPr id="6" name="Rectangle 2"/>
          <p:cNvSpPr>
            <a:spLocks noGrp="1" noChangeArrowheads="1"/>
          </p:cNvSpPr>
          <p:nvPr>
            <p:ph type="subTitle" idx="1"/>
          </p:nvPr>
        </p:nvSpPr>
        <p:spPr>
          <a:xfrm>
            <a:off x="0" y="333258"/>
            <a:ext cx="9499621" cy="431800"/>
          </a:xfrm>
        </p:spPr>
        <p:txBody>
          <a:bodyPr/>
          <a:lstStyle/>
          <a:p>
            <a:pPr algn="ctr" eaLnBrk="1" hangingPunct="1">
              <a:lnSpc>
                <a:spcPct val="80000"/>
              </a:lnSpc>
            </a:pPr>
            <a:r>
              <a:rPr lang="fr-FR" altLang="fr-FR" sz="3200" dirty="0" smtClean="0">
                <a:solidFill>
                  <a:schemeClr val="tx2"/>
                </a:solidFill>
                <a:latin typeface="+mj-lt"/>
              </a:rPr>
              <a:t>Quelques pistes possibles pour la construction d’activités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fade">
                                      <p:cBhvr>
                                        <p:cTn id="7" dur="1000"/>
                                        <p:tgtEl>
                                          <p:spTgt spid="63492">
                                            <p:txEl>
                                              <p:pRg st="0" end="0"/>
                                            </p:txEl>
                                          </p:spTgt>
                                        </p:tgtEl>
                                      </p:cBhvr>
                                    </p:animEffect>
                                    <p:anim calcmode="lin" valueType="num">
                                      <p:cBhvr>
                                        <p:cTn id="8" dur="10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3492">
                                            <p:txEl>
                                              <p:pRg st="2" end="2"/>
                                            </p:txEl>
                                          </p:spTgt>
                                        </p:tgtEl>
                                        <p:attrNameLst>
                                          <p:attrName>style.visibility</p:attrName>
                                        </p:attrNameLst>
                                      </p:cBhvr>
                                      <p:to>
                                        <p:strVal val="visible"/>
                                      </p:to>
                                    </p:set>
                                    <p:animEffect transition="in" filter="fade">
                                      <p:cBhvr>
                                        <p:cTn id="14" dur="1000"/>
                                        <p:tgtEl>
                                          <p:spTgt spid="63492">
                                            <p:txEl>
                                              <p:pRg st="2" end="2"/>
                                            </p:txEl>
                                          </p:spTgt>
                                        </p:tgtEl>
                                      </p:cBhvr>
                                    </p:animEffect>
                                    <p:anim calcmode="lin" valueType="num">
                                      <p:cBhvr>
                                        <p:cTn id="15" dur="10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34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492">
                                            <p:txEl>
                                              <p:pRg st="4" end="4"/>
                                            </p:txEl>
                                          </p:spTgt>
                                        </p:tgtEl>
                                        <p:attrNameLst>
                                          <p:attrName>style.visibility</p:attrName>
                                        </p:attrNameLst>
                                      </p:cBhvr>
                                      <p:to>
                                        <p:strVal val="visible"/>
                                      </p:to>
                                    </p:set>
                                    <p:animEffect transition="in" filter="fade">
                                      <p:cBhvr>
                                        <p:cTn id="21" dur="1000"/>
                                        <p:tgtEl>
                                          <p:spTgt spid="63492">
                                            <p:txEl>
                                              <p:pRg st="4" end="4"/>
                                            </p:txEl>
                                          </p:spTgt>
                                        </p:tgtEl>
                                      </p:cBhvr>
                                    </p:animEffect>
                                    <p:anim calcmode="lin" valueType="num">
                                      <p:cBhvr>
                                        <p:cTn id="22" dur="1000" fill="hold"/>
                                        <p:tgtEl>
                                          <p:spTgt spid="6349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34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492">
                                            <p:txEl>
                                              <p:pRg st="5" end="5"/>
                                            </p:txEl>
                                          </p:spTgt>
                                        </p:tgtEl>
                                        <p:attrNameLst>
                                          <p:attrName>style.visibility</p:attrName>
                                        </p:attrNameLst>
                                      </p:cBhvr>
                                      <p:to>
                                        <p:strVal val="visible"/>
                                      </p:to>
                                    </p:set>
                                    <p:animEffect transition="in" filter="fade">
                                      <p:cBhvr>
                                        <p:cTn id="28" dur="1000"/>
                                        <p:tgtEl>
                                          <p:spTgt spid="63492">
                                            <p:txEl>
                                              <p:pRg st="5" end="5"/>
                                            </p:txEl>
                                          </p:spTgt>
                                        </p:tgtEl>
                                      </p:cBhvr>
                                    </p:animEffect>
                                    <p:anim calcmode="lin" valueType="num">
                                      <p:cBhvr>
                                        <p:cTn id="29" dur="1000" fill="hold"/>
                                        <p:tgtEl>
                                          <p:spTgt spid="6349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349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3492">
                                            <p:txEl>
                                              <p:pRg st="6" end="6"/>
                                            </p:txEl>
                                          </p:spTgt>
                                        </p:tgtEl>
                                        <p:attrNameLst>
                                          <p:attrName>style.visibility</p:attrName>
                                        </p:attrNameLst>
                                      </p:cBhvr>
                                      <p:to>
                                        <p:strVal val="visible"/>
                                      </p:to>
                                    </p:set>
                                    <p:animEffect transition="in" filter="fade">
                                      <p:cBhvr>
                                        <p:cTn id="35" dur="1000"/>
                                        <p:tgtEl>
                                          <p:spTgt spid="63492">
                                            <p:txEl>
                                              <p:pRg st="6" end="6"/>
                                            </p:txEl>
                                          </p:spTgt>
                                        </p:tgtEl>
                                      </p:cBhvr>
                                    </p:animEffect>
                                    <p:anim calcmode="lin" valueType="num">
                                      <p:cBhvr>
                                        <p:cTn id="36" dur="1000" fill="hold"/>
                                        <p:tgtEl>
                                          <p:spTgt spid="6349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349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3492">
                                            <p:txEl>
                                              <p:pRg st="7" end="7"/>
                                            </p:txEl>
                                          </p:spTgt>
                                        </p:tgtEl>
                                        <p:attrNameLst>
                                          <p:attrName>style.visibility</p:attrName>
                                        </p:attrNameLst>
                                      </p:cBhvr>
                                      <p:to>
                                        <p:strVal val="visible"/>
                                      </p:to>
                                    </p:set>
                                    <p:animEffect transition="in" filter="fade">
                                      <p:cBhvr>
                                        <p:cTn id="42" dur="1000"/>
                                        <p:tgtEl>
                                          <p:spTgt spid="63492">
                                            <p:txEl>
                                              <p:pRg st="7" end="7"/>
                                            </p:txEl>
                                          </p:spTgt>
                                        </p:tgtEl>
                                      </p:cBhvr>
                                    </p:animEffect>
                                    <p:anim calcmode="lin" valueType="num">
                                      <p:cBhvr>
                                        <p:cTn id="43" dur="1000" fill="hold"/>
                                        <p:tgtEl>
                                          <p:spTgt spid="6349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349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3492">
                                            <p:txEl>
                                              <p:pRg st="8" end="8"/>
                                            </p:txEl>
                                          </p:spTgt>
                                        </p:tgtEl>
                                        <p:attrNameLst>
                                          <p:attrName>style.visibility</p:attrName>
                                        </p:attrNameLst>
                                      </p:cBhvr>
                                      <p:to>
                                        <p:strVal val="visible"/>
                                      </p:to>
                                    </p:set>
                                    <p:animEffect transition="in" filter="fade">
                                      <p:cBhvr>
                                        <p:cTn id="47" dur="1000"/>
                                        <p:tgtEl>
                                          <p:spTgt spid="63492">
                                            <p:txEl>
                                              <p:pRg st="8" end="8"/>
                                            </p:txEl>
                                          </p:spTgt>
                                        </p:tgtEl>
                                      </p:cBhvr>
                                    </p:animEffect>
                                    <p:anim calcmode="lin" valueType="num">
                                      <p:cBhvr>
                                        <p:cTn id="48" dur="1000" fill="hold"/>
                                        <p:tgtEl>
                                          <p:spTgt spid="6349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6349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3492">
                                            <p:txEl>
                                              <p:pRg st="10" end="10"/>
                                            </p:txEl>
                                          </p:spTgt>
                                        </p:tgtEl>
                                        <p:attrNameLst>
                                          <p:attrName>style.visibility</p:attrName>
                                        </p:attrNameLst>
                                      </p:cBhvr>
                                      <p:to>
                                        <p:strVal val="visible"/>
                                      </p:to>
                                    </p:set>
                                    <p:animEffect transition="in" filter="fade">
                                      <p:cBhvr>
                                        <p:cTn id="54" dur="1000"/>
                                        <p:tgtEl>
                                          <p:spTgt spid="63492">
                                            <p:txEl>
                                              <p:pRg st="10" end="10"/>
                                            </p:txEl>
                                          </p:spTgt>
                                        </p:tgtEl>
                                      </p:cBhvr>
                                    </p:animEffect>
                                    <p:anim calcmode="lin" valueType="num">
                                      <p:cBhvr>
                                        <p:cTn id="55" dur="1000" fill="hold"/>
                                        <p:tgtEl>
                                          <p:spTgt spid="6349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6349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3492">
                                            <p:txEl>
                                              <p:pRg st="12" end="12"/>
                                            </p:txEl>
                                          </p:spTgt>
                                        </p:tgtEl>
                                        <p:attrNameLst>
                                          <p:attrName>style.visibility</p:attrName>
                                        </p:attrNameLst>
                                      </p:cBhvr>
                                      <p:to>
                                        <p:strVal val="visible"/>
                                      </p:to>
                                    </p:set>
                                    <p:animEffect transition="in" filter="fade">
                                      <p:cBhvr>
                                        <p:cTn id="61" dur="1000"/>
                                        <p:tgtEl>
                                          <p:spTgt spid="63492">
                                            <p:txEl>
                                              <p:pRg st="12" end="12"/>
                                            </p:txEl>
                                          </p:spTgt>
                                        </p:tgtEl>
                                      </p:cBhvr>
                                    </p:animEffect>
                                    <p:anim calcmode="lin" valueType="num">
                                      <p:cBhvr>
                                        <p:cTn id="62" dur="1000" fill="hold"/>
                                        <p:tgtEl>
                                          <p:spTgt spid="6349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6349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ECA49417-BB2D-4628-B3DE-07EE207026E2}" type="slidenum">
              <a:rPr lang="fr-FR" altLang="fr-FR" sz="1200" smtClean="0">
                <a:latin typeface="Verdana" pitchFamily="34" charset="0"/>
              </a:rPr>
              <a:pPr eaLnBrk="1" hangingPunct="1">
                <a:spcBef>
                  <a:spcPct val="0"/>
                </a:spcBef>
                <a:buClrTx/>
                <a:buSzTx/>
                <a:buFontTx/>
                <a:buNone/>
              </a:pPr>
              <a:t>12</a:t>
            </a:fld>
            <a:endParaRPr lang="fr-FR" altLang="fr-FR" sz="1200" smtClean="0">
              <a:latin typeface="Verdana" pitchFamily="34" charset="0"/>
            </a:endParaRPr>
          </a:p>
        </p:txBody>
      </p:sp>
      <p:sp>
        <p:nvSpPr>
          <p:cNvPr id="10243" name="Rectangle 2"/>
          <p:cNvSpPr>
            <a:spLocks noGrp="1" noChangeArrowheads="1"/>
          </p:cNvSpPr>
          <p:nvPr>
            <p:ph type="subTitle" idx="1"/>
          </p:nvPr>
        </p:nvSpPr>
        <p:spPr>
          <a:xfrm>
            <a:off x="597579" y="378282"/>
            <a:ext cx="8353654" cy="431800"/>
          </a:xfrm>
        </p:spPr>
        <p:txBody>
          <a:bodyPr/>
          <a:lstStyle/>
          <a:p>
            <a:pPr eaLnBrk="1" hangingPunct="1">
              <a:lnSpc>
                <a:spcPct val="80000"/>
              </a:lnSpc>
            </a:pPr>
            <a:r>
              <a:rPr lang="fr-FR" altLang="fr-FR" sz="3200" dirty="0" smtClean="0">
                <a:solidFill>
                  <a:schemeClr val="tx2"/>
                </a:solidFill>
                <a:latin typeface="Arial" charset="0"/>
              </a:rPr>
              <a:t>Exemple de documents proposés aux élèves</a:t>
            </a:r>
            <a:endParaRPr lang="fr-FR" altLang="fr-FR" sz="3200" dirty="0" smtClean="0">
              <a:solidFill>
                <a:schemeClr val="tx2"/>
              </a:solidFill>
              <a:latin typeface="Verdana" pitchFamily="34" charset="0"/>
            </a:endParaRPr>
          </a:p>
        </p:txBody>
      </p:sp>
      <p:pic>
        <p:nvPicPr>
          <p:cNvPr id="10245" name="Picture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2843213"/>
            <a:ext cx="3925887"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58"/>
          <p:cNvSpPr txBox="1">
            <a:spLocks noChangeArrowheads="1"/>
          </p:cNvSpPr>
          <p:nvPr/>
        </p:nvSpPr>
        <p:spPr bwMode="auto">
          <a:xfrm>
            <a:off x="414338" y="2489200"/>
            <a:ext cx="3305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50000"/>
              </a:spcBef>
              <a:buClrTx/>
              <a:buSzTx/>
              <a:buFontTx/>
              <a:buNone/>
            </a:pPr>
            <a:r>
              <a:rPr lang="fr-FR" altLang="fr-FR" sz="1600" b="1" dirty="0"/>
              <a:t>Document n° 1: Ensoleillement</a:t>
            </a:r>
          </a:p>
        </p:txBody>
      </p:sp>
      <p:pic>
        <p:nvPicPr>
          <p:cNvPr id="10247" name="Picture 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644754"/>
            <a:ext cx="30432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160"/>
          <p:cNvSpPr>
            <a:spLocks noChangeArrowheads="1"/>
          </p:cNvSpPr>
          <p:nvPr/>
        </p:nvSpPr>
        <p:spPr bwMode="auto">
          <a:xfrm>
            <a:off x="3931444" y="2137167"/>
            <a:ext cx="5199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fr-FR" sz="1600" b="1" dirty="0"/>
              <a:t>Document n° 2 : Panneaux solaires photovoltaïques</a:t>
            </a:r>
          </a:p>
        </p:txBody>
      </p:sp>
      <p:sp>
        <p:nvSpPr>
          <p:cNvPr id="10249" name="Text Box 161"/>
          <p:cNvSpPr txBox="1">
            <a:spLocks noChangeArrowheads="1"/>
          </p:cNvSpPr>
          <p:nvPr/>
        </p:nvSpPr>
        <p:spPr bwMode="auto">
          <a:xfrm>
            <a:off x="4387849" y="4560710"/>
            <a:ext cx="42862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50000"/>
              </a:spcBef>
              <a:buClrTx/>
              <a:buSzTx/>
              <a:buFontTx/>
              <a:buNone/>
            </a:pPr>
            <a:r>
              <a:rPr lang="fr-FR" altLang="fr-FR" sz="1400" dirty="0"/>
              <a:t>Les panneaux sont généralement des parallélépipèdes rectangles rigides minces (quelques centimètres d’épaisseur), dont la longueur et la largeur sont de l’ordre du mètre, et une masse de l’ordre de la dizaine de kg. Leur rendement est un peu plus faible que celui des cellules qui les constituent, du fait des pertes électriques internes et des surfaces non couvertes ; soit </a:t>
            </a:r>
            <a:r>
              <a:rPr lang="fr-FR" altLang="fr-FR" sz="1400" b="1" dirty="0">
                <a:solidFill>
                  <a:srgbClr val="FF0000"/>
                </a:solidFill>
              </a:rPr>
              <a:t>un rendement de 10 à 20 %.</a:t>
            </a:r>
            <a:r>
              <a:rPr lang="fr-FR" altLang="fr-FR" sz="1400" dirty="0"/>
              <a:t> </a:t>
            </a:r>
          </a:p>
        </p:txBody>
      </p:sp>
      <p:sp>
        <p:nvSpPr>
          <p:cNvPr id="10250" name="Text Box 162"/>
          <p:cNvSpPr txBox="1">
            <a:spLocks noChangeArrowheads="1"/>
          </p:cNvSpPr>
          <p:nvPr/>
        </p:nvSpPr>
        <p:spPr bwMode="auto">
          <a:xfrm>
            <a:off x="874712" y="980653"/>
            <a:ext cx="779938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50000"/>
              </a:spcBef>
              <a:buClrTx/>
              <a:buSzTx/>
              <a:buNone/>
            </a:pPr>
            <a:r>
              <a:rPr lang="fr-FR" altLang="fr-FR" sz="2000" b="1" i="1" dirty="0">
                <a:solidFill>
                  <a:srgbClr val="FF0000"/>
                </a:solidFill>
                <a:latin typeface="+mn-lt"/>
              </a:rPr>
              <a:t>Sachant que la production française d'électricité a été, en 2009, de l'ordre de 520 </a:t>
            </a:r>
            <a:r>
              <a:rPr lang="fr-FR" altLang="fr-FR" sz="2000" b="1" i="1" dirty="0" err="1" smtClean="0">
                <a:solidFill>
                  <a:srgbClr val="FF0000"/>
                </a:solidFill>
                <a:latin typeface="+mn-lt"/>
              </a:rPr>
              <a:t>TW.h</a:t>
            </a:r>
            <a:r>
              <a:rPr lang="fr-FR" altLang="fr-FR" sz="2000" b="1" i="1" dirty="0" smtClean="0">
                <a:solidFill>
                  <a:srgbClr val="FF0000"/>
                </a:solidFill>
                <a:latin typeface="+mn-lt"/>
              </a:rPr>
              <a:t>,</a:t>
            </a:r>
            <a:r>
              <a:rPr lang="fr-FR" altLang="fr-FR" sz="2000" b="1" i="1" dirty="0">
                <a:solidFill>
                  <a:srgbClr val="FF0000"/>
                </a:solidFill>
                <a:latin typeface="+mn-lt"/>
              </a:rPr>
              <a:t> </a:t>
            </a:r>
            <a:r>
              <a:rPr lang="fr-FR" altLang="fr-FR" sz="2000" b="1" i="1" dirty="0" smtClean="0">
                <a:solidFill>
                  <a:srgbClr val="FF0000"/>
                </a:solidFill>
                <a:latin typeface="+mn-lt"/>
              </a:rPr>
              <a:t>pourrait-on </a:t>
            </a:r>
            <a:r>
              <a:rPr lang="fr-FR" altLang="fr-FR" sz="2000" b="1" i="1" dirty="0">
                <a:solidFill>
                  <a:srgbClr val="FF0000"/>
                </a:solidFill>
                <a:latin typeface="+mn-lt"/>
              </a:rPr>
              <a:t>produire l'électricité en France uniquement avec des panneaux solaires photovoltaïques ?</a:t>
            </a:r>
          </a:p>
          <a:p>
            <a:pPr eaLnBrk="1" hangingPunct="1">
              <a:spcBef>
                <a:spcPct val="50000"/>
              </a:spcBef>
              <a:buClrTx/>
              <a:buSzTx/>
              <a:buFontTx/>
              <a:buNone/>
            </a:pPr>
            <a:endParaRPr lang="fr-FR" altLang="fr-FR" sz="2000" b="1" dirty="0">
              <a:latin typeface="+mn-lt"/>
            </a:endParaRPr>
          </a:p>
        </p:txBody>
      </p:sp>
      <p:sp>
        <p:nvSpPr>
          <p:cNvPr id="10251" name="Text Box 163"/>
          <p:cNvSpPr txBox="1">
            <a:spLocks noChangeArrowheads="1"/>
          </p:cNvSpPr>
          <p:nvPr/>
        </p:nvSpPr>
        <p:spPr bwMode="auto">
          <a:xfrm>
            <a:off x="265113" y="5761038"/>
            <a:ext cx="3844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0"/>
              </a:spcBef>
              <a:buClrTx/>
              <a:buSzTx/>
              <a:buFontTx/>
              <a:buNone/>
            </a:pPr>
            <a:r>
              <a:rPr lang="fr-FR" altLang="fr-FR" sz="1600" b="1" u="sng" dirty="0">
                <a:solidFill>
                  <a:srgbClr val="0000FF"/>
                </a:solidFill>
              </a:rPr>
              <a:t>Indication</a:t>
            </a:r>
            <a:endParaRPr lang="fr-FR" altLang="fr-FR" sz="1600" b="1" dirty="0">
              <a:solidFill>
                <a:srgbClr val="0000FF"/>
              </a:solidFill>
            </a:endParaRPr>
          </a:p>
          <a:p>
            <a:pPr algn="ctr" eaLnBrk="1" hangingPunct="1">
              <a:spcBef>
                <a:spcPct val="0"/>
              </a:spcBef>
              <a:buClrTx/>
              <a:buSzTx/>
              <a:buFontTx/>
              <a:buNone/>
            </a:pPr>
            <a:r>
              <a:rPr lang="fr-FR" altLang="fr-FR" sz="1600" b="1" dirty="0">
                <a:solidFill>
                  <a:srgbClr val="0000FF"/>
                </a:solidFill>
              </a:rPr>
              <a:t>- Des commentaires sur les résultats obtenus sont également attendus.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0">
                                            <p:txEl>
                                              <p:pRg st="0" end="0"/>
                                            </p:txEl>
                                          </p:spTgt>
                                        </p:tgtEl>
                                        <p:attrNameLst>
                                          <p:attrName>style.visibility</p:attrName>
                                        </p:attrNameLst>
                                      </p:cBhvr>
                                      <p:to>
                                        <p:strVal val="visible"/>
                                      </p:to>
                                    </p:set>
                                    <p:animEffect transition="in" filter="fade">
                                      <p:cBhvr>
                                        <p:cTn id="7" dur="1000"/>
                                        <p:tgtEl>
                                          <p:spTgt spid="10250">
                                            <p:txEl>
                                              <p:pRg st="0" end="0"/>
                                            </p:txEl>
                                          </p:spTgt>
                                        </p:tgtEl>
                                      </p:cBhvr>
                                    </p:animEffect>
                                    <p:anim calcmode="lin" valueType="num">
                                      <p:cBhvr>
                                        <p:cTn id="8" dur="1000" fill="hold"/>
                                        <p:tgtEl>
                                          <p:spTgt spid="102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6">
                                            <p:txEl>
                                              <p:pRg st="0" end="0"/>
                                            </p:txEl>
                                          </p:spTgt>
                                        </p:tgtEl>
                                        <p:attrNameLst>
                                          <p:attrName>style.visibility</p:attrName>
                                        </p:attrNameLst>
                                      </p:cBhvr>
                                      <p:to>
                                        <p:strVal val="visible"/>
                                      </p:to>
                                    </p:set>
                                    <p:animEffect transition="in" filter="fade">
                                      <p:cBhvr>
                                        <p:cTn id="14" dur="1000"/>
                                        <p:tgtEl>
                                          <p:spTgt spid="10246">
                                            <p:txEl>
                                              <p:pRg st="0" end="0"/>
                                            </p:txEl>
                                          </p:spTgt>
                                        </p:tgtEl>
                                      </p:cBhvr>
                                    </p:animEffect>
                                    <p:anim calcmode="lin" valueType="num">
                                      <p:cBhvr>
                                        <p:cTn id="15" dur="10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fade">
                                      <p:cBhvr>
                                        <p:cTn id="21" dur="1000"/>
                                        <p:tgtEl>
                                          <p:spTgt spid="10245"/>
                                        </p:tgtEl>
                                      </p:cBhvr>
                                    </p:animEffect>
                                    <p:anim calcmode="lin" valueType="num">
                                      <p:cBhvr>
                                        <p:cTn id="22" dur="1000" fill="hold"/>
                                        <p:tgtEl>
                                          <p:spTgt spid="10245"/>
                                        </p:tgtEl>
                                        <p:attrNameLst>
                                          <p:attrName>ppt_x</p:attrName>
                                        </p:attrNameLst>
                                      </p:cBhvr>
                                      <p:tavLst>
                                        <p:tav tm="0">
                                          <p:val>
                                            <p:strVal val="#ppt_x"/>
                                          </p:val>
                                        </p:tav>
                                        <p:tav tm="100000">
                                          <p:val>
                                            <p:strVal val="#ppt_x"/>
                                          </p:val>
                                        </p:tav>
                                      </p:tavLst>
                                    </p:anim>
                                    <p:anim calcmode="lin" valueType="num">
                                      <p:cBhvr>
                                        <p:cTn id="23"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Effect transition="in" filter="fade">
                                      <p:cBhvr>
                                        <p:cTn id="28" dur="1000"/>
                                        <p:tgtEl>
                                          <p:spTgt spid="10248"/>
                                        </p:tgtEl>
                                      </p:cBhvr>
                                    </p:animEffect>
                                    <p:anim calcmode="lin" valueType="num">
                                      <p:cBhvr>
                                        <p:cTn id="29" dur="1000" fill="hold"/>
                                        <p:tgtEl>
                                          <p:spTgt spid="10248"/>
                                        </p:tgtEl>
                                        <p:attrNameLst>
                                          <p:attrName>ppt_x</p:attrName>
                                        </p:attrNameLst>
                                      </p:cBhvr>
                                      <p:tavLst>
                                        <p:tav tm="0">
                                          <p:val>
                                            <p:strVal val="#ppt_x"/>
                                          </p:val>
                                        </p:tav>
                                        <p:tav tm="100000">
                                          <p:val>
                                            <p:strVal val="#ppt_x"/>
                                          </p:val>
                                        </p:tav>
                                      </p:tavLst>
                                    </p:anim>
                                    <p:anim calcmode="lin" valueType="num">
                                      <p:cBhvr>
                                        <p:cTn id="30"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7"/>
                                        </p:tgtEl>
                                        <p:attrNameLst>
                                          <p:attrName>style.visibility</p:attrName>
                                        </p:attrNameLst>
                                      </p:cBhvr>
                                      <p:to>
                                        <p:strVal val="visible"/>
                                      </p:to>
                                    </p:set>
                                    <p:animEffect transition="in" filter="fade">
                                      <p:cBhvr>
                                        <p:cTn id="35" dur="1000"/>
                                        <p:tgtEl>
                                          <p:spTgt spid="10247"/>
                                        </p:tgtEl>
                                      </p:cBhvr>
                                    </p:animEffect>
                                    <p:anim calcmode="lin" valueType="num">
                                      <p:cBhvr>
                                        <p:cTn id="36" dur="1000" fill="hold"/>
                                        <p:tgtEl>
                                          <p:spTgt spid="10247"/>
                                        </p:tgtEl>
                                        <p:attrNameLst>
                                          <p:attrName>ppt_x</p:attrName>
                                        </p:attrNameLst>
                                      </p:cBhvr>
                                      <p:tavLst>
                                        <p:tav tm="0">
                                          <p:val>
                                            <p:strVal val="#ppt_x"/>
                                          </p:val>
                                        </p:tav>
                                        <p:tav tm="100000">
                                          <p:val>
                                            <p:strVal val="#ppt_x"/>
                                          </p:val>
                                        </p:tav>
                                      </p:tavLst>
                                    </p:anim>
                                    <p:anim calcmode="lin" valueType="num">
                                      <p:cBhvr>
                                        <p:cTn id="37"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9"/>
                                        </p:tgtEl>
                                        <p:attrNameLst>
                                          <p:attrName>style.visibility</p:attrName>
                                        </p:attrNameLst>
                                      </p:cBhvr>
                                      <p:to>
                                        <p:strVal val="visible"/>
                                      </p:to>
                                    </p:set>
                                    <p:animEffect transition="in" filter="fade">
                                      <p:cBhvr>
                                        <p:cTn id="42" dur="1000"/>
                                        <p:tgtEl>
                                          <p:spTgt spid="10249"/>
                                        </p:tgtEl>
                                      </p:cBhvr>
                                    </p:animEffect>
                                    <p:anim calcmode="lin" valueType="num">
                                      <p:cBhvr>
                                        <p:cTn id="43" dur="1000" fill="hold"/>
                                        <p:tgtEl>
                                          <p:spTgt spid="10249"/>
                                        </p:tgtEl>
                                        <p:attrNameLst>
                                          <p:attrName>ppt_x</p:attrName>
                                        </p:attrNameLst>
                                      </p:cBhvr>
                                      <p:tavLst>
                                        <p:tav tm="0">
                                          <p:val>
                                            <p:strVal val="#ppt_x"/>
                                          </p:val>
                                        </p:tav>
                                        <p:tav tm="100000">
                                          <p:val>
                                            <p:strVal val="#ppt_x"/>
                                          </p:val>
                                        </p:tav>
                                      </p:tavLst>
                                    </p:anim>
                                    <p:anim calcmode="lin" valueType="num">
                                      <p:cBhvr>
                                        <p:cTn id="44"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251"/>
                                        </p:tgtEl>
                                        <p:attrNameLst>
                                          <p:attrName>style.visibility</p:attrName>
                                        </p:attrNameLst>
                                      </p:cBhvr>
                                      <p:to>
                                        <p:strVal val="visible"/>
                                      </p:to>
                                    </p:set>
                                    <p:animEffect transition="in" filter="fade">
                                      <p:cBhvr>
                                        <p:cTn id="49" dur="1000"/>
                                        <p:tgtEl>
                                          <p:spTgt spid="10251"/>
                                        </p:tgtEl>
                                      </p:cBhvr>
                                    </p:animEffect>
                                    <p:anim calcmode="lin" valueType="num">
                                      <p:cBhvr>
                                        <p:cTn id="50" dur="1000" fill="hold"/>
                                        <p:tgtEl>
                                          <p:spTgt spid="10251"/>
                                        </p:tgtEl>
                                        <p:attrNameLst>
                                          <p:attrName>ppt_x</p:attrName>
                                        </p:attrNameLst>
                                      </p:cBhvr>
                                      <p:tavLst>
                                        <p:tav tm="0">
                                          <p:val>
                                            <p:strVal val="#ppt_x"/>
                                          </p:val>
                                        </p:tav>
                                        <p:tav tm="100000">
                                          <p:val>
                                            <p:strVal val="#ppt_x"/>
                                          </p:val>
                                        </p:tav>
                                      </p:tavLst>
                                    </p:anim>
                                    <p:anim calcmode="lin" valueType="num">
                                      <p:cBhvr>
                                        <p:cTn id="51" dur="1000" fill="hold"/>
                                        <p:tgtEl>
                                          <p:spTgt spid="10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ECA49417-BB2D-4628-B3DE-07EE207026E2}" type="slidenum">
              <a:rPr lang="fr-FR" altLang="fr-FR" sz="1200" smtClean="0">
                <a:latin typeface="Verdana" pitchFamily="34" charset="0"/>
              </a:rPr>
              <a:pPr eaLnBrk="1" hangingPunct="1">
                <a:spcBef>
                  <a:spcPct val="0"/>
                </a:spcBef>
                <a:buClrTx/>
                <a:buSzTx/>
                <a:buFontTx/>
                <a:buNone/>
              </a:pPr>
              <a:t>13</a:t>
            </a:fld>
            <a:endParaRPr lang="fr-FR" altLang="fr-FR" sz="1200" smtClean="0">
              <a:latin typeface="Verdana" pitchFamily="34" charset="0"/>
            </a:endParaRPr>
          </a:p>
        </p:txBody>
      </p:sp>
      <p:sp>
        <p:nvSpPr>
          <p:cNvPr id="10243" name="Rectangle 2"/>
          <p:cNvSpPr>
            <a:spLocks noGrp="1" noChangeArrowheads="1"/>
          </p:cNvSpPr>
          <p:nvPr>
            <p:ph type="subTitle" idx="1"/>
          </p:nvPr>
        </p:nvSpPr>
        <p:spPr>
          <a:xfrm>
            <a:off x="789139" y="378281"/>
            <a:ext cx="8354861" cy="4344031"/>
          </a:xfrm>
        </p:spPr>
        <p:txBody>
          <a:bodyPr/>
          <a:lstStyle/>
          <a:p>
            <a:pPr eaLnBrk="1" hangingPunct="1">
              <a:lnSpc>
                <a:spcPct val="80000"/>
              </a:lnSpc>
            </a:pPr>
            <a:r>
              <a:rPr lang="fr-FR" altLang="fr-FR" sz="3200" dirty="0" smtClean="0">
                <a:solidFill>
                  <a:schemeClr val="tx2"/>
                </a:solidFill>
                <a:latin typeface="Arial" charset="0"/>
              </a:rPr>
              <a:t>Différencier le niveau de complexité</a:t>
            </a:r>
          </a:p>
          <a:p>
            <a:pPr marL="457200" indent="-457200" eaLnBrk="1" hangingPunct="1">
              <a:lnSpc>
                <a:spcPct val="80000"/>
              </a:lnSpc>
              <a:buFont typeface="Arial" panose="020B0604020202020204" pitchFamily="34" charset="0"/>
              <a:buChar char="•"/>
            </a:pPr>
            <a:endParaRPr lang="fr-FR" altLang="fr-FR" sz="2000" b="1" dirty="0" smtClean="0">
              <a:solidFill>
                <a:schemeClr val="tx2"/>
              </a:solidFill>
              <a:latin typeface="Arial" charset="0"/>
            </a:endParaRPr>
          </a:p>
          <a:p>
            <a:pPr marL="457200" indent="-457200" eaLnBrk="1" hangingPunct="1">
              <a:lnSpc>
                <a:spcPct val="80000"/>
              </a:lnSpc>
              <a:buFont typeface="Arial" panose="020B0604020202020204" pitchFamily="34" charset="0"/>
              <a:buChar char="•"/>
            </a:pPr>
            <a:r>
              <a:rPr lang="fr-FR" altLang="fr-FR" sz="2000" b="1" dirty="0" smtClean="0">
                <a:solidFill>
                  <a:schemeClr val="tx2"/>
                </a:solidFill>
                <a:latin typeface="Arial" charset="0"/>
              </a:rPr>
              <a:t>Le niveau de résolution des activités peut être adapté en fonction des capacités des élèves et répondre à la problématique de </a:t>
            </a:r>
            <a:r>
              <a:rPr lang="fr-FR" altLang="fr-FR" sz="2000" b="1" dirty="0" smtClean="0">
                <a:solidFill>
                  <a:srgbClr val="FF0000"/>
                </a:solidFill>
                <a:latin typeface="Arial" charset="0"/>
              </a:rPr>
              <a:t>l’hétérogénéité des classes</a:t>
            </a:r>
            <a:r>
              <a:rPr lang="fr-FR" altLang="fr-FR" sz="2000" b="1" dirty="0" smtClean="0">
                <a:solidFill>
                  <a:schemeClr val="tx2"/>
                </a:solidFill>
                <a:latin typeface="Arial" charset="0"/>
              </a:rPr>
              <a:t>.</a:t>
            </a:r>
          </a:p>
          <a:p>
            <a:pPr marL="457200" indent="-457200" eaLnBrk="1" hangingPunct="1">
              <a:lnSpc>
                <a:spcPct val="80000"/>
              </a:lnSpc>
              <a:buFont typeface="Arial" panose="020B0604020202020204" pitchFamily="34" charset="0"/>
              <a:buChar char="•"/>
            </a:pPr>
            <a:endParaRPr lang="fr-FR" altLang="fr-FR" sz="2000" b="1" dirty="0" smtClean="0">
              <a:solidFill>
                <a:schemeClr val="tx2"/>
              </a:solidFill>
              <a:latin typeface="Arial" charset="0"/>
            </a:endParaRPr>
          </a:p>
          <a:p>
            <a:pPr marL="342900" indent="-342900" eaLnBrk="1" hangingPunct="1">
              <a:lnSpc>
                <a:spcPct val="80000"/>
              </a:lnSpc>
              <a:buFont typeface="Arial" panose="020B0604020202020204" pitchFamily="34" charset="0"/>
              <a:buChar char="•"/>
            </a:pPr>
            <a:r>
              <a:rPr lang="fr-FR" altLang="fr-FR" sz="2000" b="1" dirty="0" smtClean="0">
                <a:solidFill>
                  <a:schemeClr val="tx2"/>
                </a:solidFill>
                <a:latin typeface="Arial" charset="0"/>
              </a:rPr>
              <a:t>Il est ainsi possible de proposer des </a:t>
            </a:r>
            <a:r>
              <a:rPr lang="fr-FR" altLang="fr-FR" sz="2000" b="1" dirty="0" smtClean="0">
                <a:solidFill>
                  <a:srgbClr val="FF0000"/>
                </a:solidFill>
                <a:latin typeface="Arial" charset="0"/>
              </a:rPr>
              <a:t>sujets différenciés</a:t>
            </a:r>
            <a:r>
              <a:rPr lang="fr-FR" altLang="fr-FR" sz="2000" b="1" dirty="0" smtClean="0">
                <a:solidFill>
                  <a:schemeClr val="tx2"/>
                </a:solidFill>
                <a:latin typeface="Arial" charset="0"/>
              </a:rPr>
              <a:t> pour une même problématique.</a:t>
            </a:r>
          </a:p>
          <a:p>
            <a:pPr marL="457200" indent="-457200" eaLnBrk="1" hangingPunct="1">
              <a:lnSpc>
                <a:spcPct val="80000"/>
              </a:lnSpc>
              <a:buFont typeface="Arial" panose="020B0604020202020204" pitchFamily="34" charset="0"/>
              <a:buChar char="•"/>
            </a:pPr>
            <a:endParaRPr lang="fr-FR" altLang="fr-FR" sz="2000" b="1" dirty="0">
              <a:solidFill>
                <a:schemeClr val="tx2"/>
              </a:solidFill>
              <a:latin typeface="Arial" charset="0"/>
            </a:endParaRPr>
          </a:p>
          <a:p>
            <a:pPr marL="457200" indent="-457200" eaLnBrk="1" hangingPunct="1">
              <a:lnSpc>
                <a:spcPct val="80000"/>
              </a:lnSpc>
              <a:buFont typeface="Arial" panose="020B0604020202020204" pitchFamily="34" charset="0"/>
              <a:buChar char="•"/>
            </a:pPr>
            <a:r>
              <a:rPr lang="fr-FR" altLang="fr-FR" sz="2000" b="1" dirty="0" smtClean="0">
                <a:solidFill>
                  <a:schemeClr val="tx2"/>
                </a:solidFill>
                <a:latin typeface="Arial" charset="0"/>
              </a:rPr>
              <a:t>De tels travaux en petits groupes peuvent être initiés lors des </a:t>
            </a:r>
            <a:r>
              <a:rPr lang="fr-FR" altLang="fr-FR" sz="2000" b="1" dirty="0" smtClean="0">
                <a:solidFill>
                  <a:srgbClr val="FF0000"/>
                </a:solidFill>
                <a:latin typeface="Arial" charset="0"/>
              </a:rPr>
              <a:t>séances d’accompagnement personnalisé</a:t>
            </a:r>
            <a:r>
              <a:rPr lang="fr-FR" altLang="fr-FR" sz="2000" b="1" dirty="0" smtClean="0">
                <a:solidFill>
                  <a:schemeClr val="tx2"/>
                </a:solidFill>
                <a:latin typeface="Arial" charset="0"/>
              </a:rPr>
              <a:t>.</a:t>
            </a:r>
          </a:p>
          <a:p>
            <a:pPr marL="457200" indent="-457200" algn="ctr" eaLnBrk="1" hangingPunct="1">
              <a:lnSpc>
                <a:spcPct val="80000"/>
              </a:lnSpc>
              <a:buFont typeface="Arial" panose="020B0604020202020204" pitchFamily="34" charset="0"/>
              <a:buChar char="•"/>
            </a:pPr>
            <a:endParaRPr lang="fr-FR" altLang="fr-FR" sz="2000" b="1" dirty="0" smtClean="0">
              <a:solidFill>
                <a:schemeClr val="tx2"/>
              </a:solidFill>
              <a:latin typeface="Arial" charset="0"/>
            </a:endParaRPr>
          </a:p>
          <a:p>
            <a:pPr eaLnBrk="1" hangingPunct="1">
              <a:lnSpc>
                <a:spcPct val="80000"/>
              </a:lnSpc>
            </a:pPr>
            <a:endParaRPr lang="fr-FR" altLang="fr-FR" sz="3200" dirty="0">
              <a:solidFill>
                <a:schemeClr val="tx2"/>
              </a:solidFill>
              <a:latin typeface="Arial" charset="0"/>
            </a:endParaRPr>
          </a:p>
          <a:p>
            <a:pPr eaLnBrk="1" hangingPunct="1">
              <a:lnSpc>
                <a:spcPct val="80000"/>
              </a:lnSpc>
            </a:pPr>
            <a:endParaRPr lang="fr-FR" altLang="fr-FR" sz="3200" dirty="0" smtClean="0">
              <a:solidFill>
                <a:schemeClr val="tx2"/>
              </a:solidFill>
              <a:latin typeface="Verdan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986" y="4033511"/>
            <a:ext cx="35433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0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1000"/>
                                        <p:tgtEl>
                                          <p:spTgt spid="10243">
                                            <p:txEl>
                                              <p:pRg st="2" end="2"/>
                                            </p:txEl>
                                          </p:spTgt>
                                        </p:tgtEl>
                                      </p:cBhvr>
                                    </p:animEffect>
                                    <p:anim calcmode="lin" valueType="num">
                                      <p:cBhvr>
                                        <p:cTn id="8"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4" end="4"/>
                                            </p:txEl>
                                          </p:spTgt>
                                        </p:tgtEl>
                                        <p:attrNameLst>
                                          <p:attrName>style.visibility</p:attrName>
                                        </p:attrNameLst>
                                      </p:cBhvr>
                                      <p:to>
                                        <p:strVal val="visible"/>
                                      </p:to>
                                    </p:set>
                                    <p:animEffect transition="in" filter="fade">
                                      <p:cBhvr>
                                        <p:cTn id="14" dur="1000"/>
                                        <p:tgtEl>
                                          <p:spTgt spid="10243">
                                            <p:txEl>
                                              <p:pRg st="4" end="4"/>
                                            </p:txEl>
                                          </p:spTgt>
                                        </p:tgtEl>
                                      </p:cBhvr>
                                    </p:animEffect>
                                    <p:anim calcmode="lin" valueType="num">
                                      <p:cBhvr>
                                        <p:cTn id="15"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animEffect transition="in" filter="fade">
                                      <p:cBhvr>
                                        <p:cTn id="21" dur="1000"/>
                                        <p:tgtEl>
                                          <p:spTgt spid="10243">
                                            <p:txEl>
                                              <p:pRg st="6" end="6"/>
                                            </p:txEl>
                                          </p:spTgt>
                                        </p:tgtEl>
                                      </p:cBhvr>
                                    </p:animEffect>
                                    <p:anim calcmode="lin" valueType="num">
                                      <p:cBhvr>
                                        <p:cTn id="22"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2000"/>
                                        <p:tgtEl>
                                          <p:spTgt spid="3074"/>
                                        </p:tgtEl>
                                      </p:cBhvr>
                                    </p:animEffect>
                                    <p:anim calcmode="lin" valueType="num">
                                      <p:cBhvr>
                                        <p:cTn id="29" dur="2000" fill="hold"/>
                                        <p:tgtEl>
                                          <p:spTgt spid="3074"/>
                                        </p:tgtEl>
                                        <p:attrNameLst>
                                          <p:attrName>ppt_w</p:attrName>
                                        </p:attrNameLst>
                                      </p:cBhvr>
                                      <p:tavLst>
                                        <p:tav tm="0" fmla="#ppt_w*sin(2.5*pi*$)">
                                          <p:val>
                                            <p:fltVal val="0"/>
                                          </p:val>
                                        </p:tav>
                                        <p:tav tm="100000">
                                          <p:val>
                                            <p:fltVal val="1"/>
                                          </p:val>
                                        </p:tav>
                                      </p:tavLst>
                                    </p:anim>
                                    <p:anim calcmode="lin" valueType="num">
                                      <p:cBhvr>
                                        <p:cTn id="30"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936" y="548014"/>
            <a:ext cx="7313612" cy="1143000"/>
          </a:xfrm>
        </p:spPr>
        <p:txBody>
          <a:bodyPr/>
          <a:lstStyle/>
          <a:p>
            <a:r>
              <a:rPr lang="fr-FR" sz="2000" b="1" dirty="0"/>
              <a:t>Fiche 1 - Enoncé du sujet </a:t>
            </a:r>
            <a:r>
              <a:rPr lang="fr-FR" sz="2000" b="1" dirty="0" smtClean="0"/>
              <a:t/>
            </a:r>
            <a:br>
              <a:rPr lang="fr-FR" sz="2000" b="1" dirty="0" smtClean="0"/>
            </a:br>
            <a:r>
              <a:rPr lang="fr-FR" sz="2000" b="1" dirty="0" smtClean="0"/>
              <a:t>Version </a:t>
            </a:r>
            <a:r>
              <a:rPr lang="fr-FR" sz="2000" b="1" dirty="0"/>
              <a:t>1 : </a:t>
            </a:r>
            <a:r>
              <a:rPr lang="fr-FR" sz="2000" b="1" dirty="0">
                <a:solidFill>
                  <a:srgbClr val="0000FF"/>
                </a:solidFill>
              </a:rPr>
              <a:t>niveau </a:t>
            </a:r>
            <a:r>
              <a:rPr lang="fr-FR" sz="2000" b="1" dirty="0" smtClean="0">
                <a:solidFill>
                  <a:srgbClr val="0000FF"/>
                </a:solidFill>
              </a:rPr>
              <a:t>«initiation» </a:t>
            </a:r>
            <a:endParaRPr lang="fr-FR" sz="2000" dirty="0">
              <a:solidFill>
                <a:srgbClr val="0000FF"/>
              </a:solidFill>
            </a:endParaRPr>
          </a:p>
        </p:txBody>
      </p:sp>
      <p:sp>
        <p:nvSpPr>
          <p:cNvPr id="4" name="Espace réservé du numéro de diapositive 3"/>
          <p:cNvSpPr>
            <a:spLocks noGrp="1"/>
          </p:cNvSpPr>
          <p:nvPr>
            <p:ph type="sldNum" sz="quarter" idx="12"/>
          </p:nvPr>
        </p:nvSpPr>
        <p:spPr/>
        <p:txBody>
          <a:bodyPr/>
          <a:lstStyle/>
          <a:p>
            <a:fld id="{1BDFC6B4-F6D1-4591-AECA-F736E637F5D2}" type="slidenum">
              <a:rPr lang="fr-FR" smtClean="0"/>
              <a:pPr/>
              <a:t>14</a:t>
            </a:fld>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7" y="1691014"/>
            <a:ext cx="4114832" cy="4559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50936" y="1586960"/>
            <a:ext cx="4020855" cy="4278094"/>
          </a:xfrm>
          <a:prstGeom prst="rect">
            <a:avLst/>
          </a:prstGeom>
          <a:noFill/>
        </p:spPr>
        <p:txBody>
          <a:bodyPr wrap="square" rtlCol="0">
            <a:spAutoFit/>
          </a:bodyPr>
          <a:lstStyle/>
          <a:p>
            <a:endParaRPr lang="fr-FR" sz="1600" dirty="0" smtClean="0">
              <a:latin typeface="+mn-lt"/>
            </a:endParaRPr>
          </a:p>
          <a:p>
            <a:r>
              <a:rPr lang="fr-FR" sz="1600" dirty="0" smtClean="0">
                <a:latin typeface="+mn-lt"/>
              </a:rPr>
              <a:t>On </a:t>
            </a:r>
            <a:r>
              <a:rPr lang="fr-FR" sz="1600" dirty="0">
                <a:latin typeface="+mn-lt"/>
              </a:rPr>
              <a:t>donne : </a:t>
            </a:r>
            <a:endParaRPr lang="fr-FR" sz="1600" dirty="0" smtClean="0">
              <a:latin typeface="+mn-lt"/>
            </a:endParaRPr>
          </a:p>
          <a:p>
            <a:endParaRPr lang="fr-FR" sz="1600" dirty="0">
              <a:latin typeface="+mn-lt"/>
            </a:endParaRPr>
          </a:p>
          <a:p>
            <a:r>
              <a:rPr lang="fr-FR" sz="1600" dirty="0" smtClean="0">
                <a:latin typeface="+mn-lt"/>
              </a:rPr>
              <a:t>- La </a:t>
            </a:r>
            <a:r>
              <a:rPr lang="fr-FR" sz="1600" dirty="0">
                <a:latin typeface="+mn-lt"/>
              </a:rPr>
              <a:t>masse volumique de l’essence qu’on assimilera à de </a:t>
            </a:r>
            <a:r>
              <a:rPr lang="fr-FR" sz="1600" dirty="0" smtClean="0">
                <a:latin typeface="+mn-lt"/>
              </a:rPr>
              <a:t>l’octane :</a:t>
            </a:r>
          </a:p>
          <a:p>
            <a:r>
              <a:rPr lang="el-GR" sz="1600" dirty="0" smtClean="0">
                <a:latin typeface="+mn-lt"/>
              </a:rPr>
              <a:t>ρ</a:t>
            </a:r>
            <a:r>
              <a:rPr lang="fr-FR" sz="1600" dirty="0" smtClean="0">
                <a:latin typeface="+mn-lt"/>
              </a:rPr>
              <a:t> = 0,70 kg.L</a:t>
            </a:r>
            <a:r>
              <a:rPr lang="fr-FR" sz="1600" baseline="30000" dirty="0" smtClean="0">
                <a:latin typeface="+mn-lt"/>
              </a:rPr>
              <a:t>-1</a:t>
            </a:r>
          </a:p>
          <a:p>
            <a:r>
              <a:rPr lang="fr-FR" sz="1600" dirty="0" smtClean="0">
                <a:latin typeface="+mn-lt"/>
              </a:rPr>
              <a:t>- </a:t>
            </a:r>
            <a:r>
              <a:rPr lang="fr-FR" sz="1600" dirty="0">
                <a:latin typeface="+mn-lt"/>
              </a:rPr>
              <a:t>La masse molaire de l’hydrogène est de </a:t>
            </a:r>
            <a:r>
              <a:rPr lang="fr-FR" sz="1600" dirty="0" smtClean="0">
                <a:latin typeface="+mn-lt"/>
              </a:rPr>
              <a:t>1g.mol</a:t>
            </a:r>
            <a:r>
              <a:rPr lang="fr-FR" sz="1600" baseline="30000" dirty="0" smtClean="0">
                <a:latin typeface="+mn-lt"/>
              </a:rPr>
              <a:t>-1</a:t>
            </a:r>
            <a:r>
              <a:rPr lang="fr-FR" sz="1600" dirty="0" smtClean="0">
                <a:latin typeface="+mn-lt"/>
              </a:rPr>
              <a:t>, </a:t>
            </a:r>
            <a:r>
              <a:rPr lang="fr-FR" sz="1600" dirty="0">
                <a:latin typeface="+mn-lt"/>
              </a:rPr>
              <a:t>celle du carbone </a:t>
            </a:r>
            <a:r>
              <a:rPr lang="fr-FR" sz="1600" dirty="0" smtClean="0">
                <a:latin typeface="+mn-lt"/>
              </a:rPr>
              <a:t>de 12 g.mol</a:t>
            </a:r>
            <a:r>
              <a:rPr lang="fr-FR" sz="1600" baseline="30000" dirty="0" smtClean="0">
                <a:latin typeface="+mn-lt"/>
              </a:rPr>
              <a:t>-1</a:t>
            </a:r>
            <a:r>
              <a:rPr lang="fr-FR" sz="1600" dirty="0" smtClean="0">
                <a:latin typeface="+mn-lt"/>
              </a:rPr>
              <a:t>, </a:t>
            </a:r>
            <a:r>
              <a:rPr lang="fr-FR" sz="1600" dirty="0">
                <a:latin typeface="+mn-lt"/>
              </a:rPr>
              <a:t>et celle de l’oxygène de </a:t>
            </a:r>
            <a:r>
              <a:rPr lang="fr-FR" sz="1600" dirty="0" smtClean="0">
                <a:latin typeface="+mn-lt"/>
              </a:rPr>
              <a:t>16 g.mol</a:t>
            </a:r>
            <a:r>
              <a:rPr lang="fr-FR" sz="1600" baseline="30000" dirty="0" smtClean="0">
                <a:latin typeface="+mn-lt"/>
              </a:rPr>
              <a:t>-1</a:t>
            </a:r>
            <a:r>
              <a:rPr lang="fr-FR" sz="1600" dirty="0" smtClean="0">
                <a:latin typeface="+mn-lt"/>
              </a:rPr>
              <a:t>.</a:t>
            </a:r>
            <a:endParaRPr lang="fr-FR" sz="1600" dirty="0">
              <a:latin typeface="+mn-lt"/>
            </a:endParaRPr>
          </a:p>
          <a:p>
            <a:endParaRPr lang="fr-FR" sz="1600" b="1" i="1" dirty="0">
              <a:latin typeface="+mn-lt"/>
            </a:endParaRPr>
          </a:p>
          <a:p>
            <a:endParaRPr lang="fr-FR" sz="1600" b="1" i="1" dirty="0" smtClean="0">
              <a:latin typeface="+mn-lt"/>
            </a:endParaRPr>
          </a:p>
          <a:p>
            <a:r>
              <a:rPr lang="fr-FR" sz="1600" b="1" i="1" dirty="0" smtClean="0">
                <a:solidFill>
                  <a:srgbClr val="FF0000"/>
                </a:solidFill>
                <a:latin typeface="+mn-lt"/>
              </a:rPr>
              <a:t>Question </a:t>
            </a:r>
            <a:r>
              <a:rPr lang="fr-FR" sz="1600" b="1" i="1" dirty="0">
                <a:solidFill>
                  <a:srgbClr val="FF0000"/>
                </a:solidFill>
                <a:latin typeface="+mn-lt"/>
              </a:rPr>
              <a:t>: </a:t>
            </a:r>
            <a:r>
              <a:rPr lang="fr-FR" sz="1600" b="1" dirty="0">
                <a:solidFill>
                  <a:srgbClr val="FF0000"/>
                </a:solidFill>
                <a:latin typeface="+mn-lt"/>
              </a:rPr>
              <a:t>À l'aide des informations fournies, estimer la masse de CO2 émise par cette voiture à essence lors d’un déplacement de 100 km. </a:t>
            </a:r>
          </a:p>
        </p:txBody>
      </p:sp>
      <p:sp>
        <p:nvSpPr>
          <p:cNvPr id="6" name="Rectangle 2"/>
          <p:cNvSpPr txBox="1">
            <a:spLocks noChangeArrowheads="1"/>
          </p:cNvSpPr>
          <p:nvPr/>
        </p:nvSpPr>
        <p:spPr bwMode="auto">
          <a:xfrm>
            <a:off x="347057" y="405835"/>
            <a:ext cx="924787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eaLnBrk="1" hangingPunct="1">
              <a:lnSpc>
                <a:spcPct val="80000"/>
              </a:lnSpc>
              <a:buNone/>
            </a:pPr>
            <a:r>
              <a:rPr lang="fr-FR" altLang="fr-FR" sz="3200" kern="0" dirty="0" smtClean="0">
                <a:solidFill>
                  <a:schemeClr val="tx2"/>
                </a:solidFill>
                <a:latin typeface="Arial" charset="0"/>
              </a:rPr>
              <a:t>Exemple de documents proposés aux élèves</a:t>
            </a:r>
            <a:endParaRPr lang="fr-FR" altLang="fr-FR" sz="3200" kern="0" dirty="0" smtClean="0">
              <a:solidFill>
                <a:schemeClr val="tx2"/>
              </a:solidFill>
              <a:latin typeface="Verdana" pitchFamily="34" charset="0"/>
            </a:endParaRPr>
          </a:p>
        </p:txBody>
      </p:sp>
      <p:sp>
        <p:nvSpPr>
          <p:cNvPr id="3" name="Rectangle 2"/>
          <p:cNvSpPr/>
          <p:nvPr/>
        </p:nvSpPr>
        <p:spPr>
          <a:xfrm>
            <a:off x="347057" y="4437087"/>
            <a:ext cx="4124734" cy="1427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659682" y="1490597"/>
            <a:ext cx="4096011" cy="4910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89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8" end="8"/>
                                            </p:txEl>
                                          </p:spTgt>
                                        </p:tgtEl>
                                        <p:attrNameLst>
                                          <p:attrName>style.visibility</p:attrName>
                                        </p:attrNameLst>
                                      </p:cBhvr>
                                      <p:to>
                                        <p:strVal val="visible"/>
                                      </p:to>
                                    </p:set>
                                    <p:animEffect transition="in" filter="fade">
                                      <p:cBhvr>
                                        <p:cTn id="14" dur="1000"/>
                                        <p:tgtEl>
                                          <p:spTgt spid="5">
                                            <p:txEl>
                                              <p:pRg st="8" end="8"/>
                                            </p:txEl>
                                          </p:spTgt>
                                        </p:tgtEl>
                                      </p:cBhvr>
                                    </p:animEffect>
                                    <p:anim calcmode="lin" valueType="num">
                                      <p:cBhvr>
                                        <p:cTn id="1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057" y="837635"/>
            <a:ext cx="7313612" cy="605381"/>
          </a:xfrm>
        </p:spPr>
        <p:txBody>
          <a:bodyPr/>
          <a:lstStyle/>
          <a:p>
            <a:r>
              <a:rPr lang="fr-FR" sz="2000" b="1" dirty="0"/>
              <a:t>Version 2 : </a:t>
            </a:r>
            <a:r>
              <a:rPr lang="fr-FR" sz="2000" b="1" dirty="0">
                <a:solidFill>
                  <a:srgbClr val="0000FF"/>
                </a:solidFill>
              </a:rPr>
              <a:t>niveau « confirmé » </a:t>
            </a:r>
            <a:endParaRPr lang="fr-FR" sz="2000" dirty="0">
              <a:solidFill>
                <a:srgbClr val="0000FF"/>
              </a:solidFill>
            </a:endParaRPr>
          </a:p>
        </p:txBody>
      </p:sp>
      <p:sp>
        <p:nvSpPr>
          <p:cNvPr id="4" name="Espace réservé du numéro de diapositive 3"/>
          <p:cNvSpPr>
            <a:spLocks noGrp="1"/>
          </p:cNvSpPr>
          <p:nvPr>
            <p:ph type="sldNum" sz="quarter" idx="12"/>
          </p:nvPr>
        </p:nvSpPr>
        <p:spPr/>
        <p:txBody>
          <a:bodyPr/>
          <a:lstStyle/>
          <a:p>
            <a:fld id="{1BDFC6B4-F6D1-4591-AECA-F736E637F5D2}" type="slidenum">
              <a:rPr lang="fr-FR" smtClean="0"/>
              <a:pPr/>
              <a:t>15</a:t>
            </a:fld>
            <a:endParaRPr lang="fr-F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1249" y="1277656"/>
            <a:ext cx="4258295" cy="499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90603" y="1943622"/>
            <a:ext cx="3920646" cy="4247317"/>
          </a:xfrm>
          <a:prstGeom prst="rect">
            <a:avLst/>
          </a:prstGeom>
          <a:noFill/>
        </p:spPr>
        <p:txBody>
          <a:bodyPr wrap="square" rtlCol="0">
            <a:spAutoFit/>
          </a:bodyPr>
          <a:lstStyle/>
          <a:p>
            <a:r>
              <a:rPr lang="fr-FR" dirty="0">
                <a:latin typeface="+mn-lt"/>
              </a:rPr>
              <a:t>On pourra considérer que : </a:t>
            </a:r>
          </a:p>
          <a:p>
            <a:r>
              <a:rPr lang="fr-FR" dirty="0">
                <a:latin typeface="+mn-lt"/>
              </a:rPr>
              <a:t>- La masse d’un hydrocarbure est sensiblement égale à celle du carbone qui le constitue. </a:t>
            </a:r>
          </a:p>
          <a:p>
            <a:r>
              <a:rPr lang="fr-FR" dirty="0">
                <a:latin typeface="+mn-lt"/>
              </a:rPr>
              <a:t>- Les atomes de carbone et d’oxygène étant proches dans la classification périodique, leurs masses molaires sont proches. </a:t>
            </a:r>
          </a:p>
          <a:p>
            <a:endParaRPr lang="fr-FR" b="1" i="1" dirty="0" smtClean="0">
              <a:latin typeface="+mn-lt"/>
            </a:endParaRPr>
          </a:p>
          <a:p>
            <a:endParaRPr lang="fr-FR" b="1" i="1" dirty="0" smtClean="0">
              <a:latin typeface="+mn-lt"/>
            </a:endParaRPr>
          </a:p>
          <a:p>
            <a:r>
              <a:rPr lang="fr-FR" b="1" i="1" dirty="0" smtClean="0">
                <a:solidFill>
                  <a:srgbClr val="FF0000"/>
                </a:solidFill>
                <a:latin typeface="+mn-lt"/>
              </a:rPr>
              <a:t>Question </a:t>
            </a:r>
            <a:r>
              <a:rPr lang="fr-FR" b="1" i="1" dirty="0">
                <a:solidFill>
                  <a:srgbClr val="FF0000"/>
                </a:solidFill>
                <a:latin typeface="+mn-lt"/>
              </a:rPr>
              <a:t>: </a:t>
            </a:r>
            <a:r>
              <a:rPr lang="fr-FR" dirty="0">
                <a:solidFill>
                  <a:srgbClr val="FF0000"/>
                </a:solidFill>
                <a:latin typeface="+mn-lt"/>
              </a:rPr>
              <a:t>À l'aide des informations fournies, estimer la masse de CO2 émise par cette voiture à essence lors d’un déplacement de 100 km. </a:t>
            </a:r>
          </a:p>
        </p:txBody>
      </p:sp>
      <p:sp>
        <p:nvSpPr>
          <p:cNvPr id="6" name="Rectangle 2"/>
          <p:cNvSpPr txBox="1">
            <a:spLocks noChangeArrowheads="1"/>
          </p:cNvSpPr>
          <p:nvPr/>
        </p:nvSpPr>
        <p:spPr bwMode="auto">
          <a:xfrm>
            <a:off x="347057" y="405835"/>
            <a:ext cx="924787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eaLnBrk="1" hangingPunct="1">
              <a:lnSpc>
                <a:spcPct val="80000"/>
              </a:lnSpc>
              <a:buNone/>
            </a:pPr>
            <a:r>
              <a:rPr lang="fr-FR" altLang="fr-FR" sz="3200" kern="0" dirty="0" smtClean="0">
                <a:solidFill>
                  <a:schemeClr val="tx2"/>
                </a:solidFill>
                <a:latin typeface="Arial" charset="0"/>
              </a:rPr>
              <a:t>Exemple de documents proposés aux élèves</a:t>
            </a:r>
            <a:endParaRPr lang="fr-FR" altLang="fr-FR" sz="3200" kern="0" dirty="0" smtClean="0">
              <a:solidFill>
                <a:schemeClr val="tx2"/>
              </a:solidFill>
              <a:latin typeface="Verdana" pitchFamily="34" charset="0"/>
            </a:endParaRPr>
          </a:p>
        </p:txBody>
      </p:sp>
      <p:sp>
        <p:nvSpPr>
          <p:cNvPr id="8" name="Rectangle 7"/>
          <p:cNvSpPr/>
          <p:nvPr/>
        </p:nvSpPr>
        <p:spPr>
          <a:xfrm>
            <a:off x="338454" y="4647156"/>
            <a:ext cx="3882818" cy="17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411249" y="1102290"/>
            <a:ext cx="4256762" cy="5273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05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057" y="621735"/>
            <a:ext cx="7313612" cy="1143000"/>
          </a:xfrm>
        </p:spPr>
        <p:txBody>
          <a:bodyPr/>
          <a:lstStyle/>
          <a:p>
            <a:r>
              <a:rPr lang="fr-FR" sz="2000" b="1" dirty="0"/>
              <a:t>Version 3 : </a:t>
            </a:r>
            <a:r>
              <a:rPr lang="fr-FR" sz="2000" b="1" dirty="0">
                <a:solidFill>
                  <a:srgbClr val="0000FF"/>
                </a:solidFill>
              </a:rPr>
              <a:t>niveau « expert » </a:t>
            </a:r>
            <a:endParaRPr lang="fr-FR" sz="2000" dirty="0">
              <a:solidFill>
                <a:srgbClr val="0000FF"/>
              </a:solidFill>
            </a:endParaRPr>
          </a:p>
        </p:txBody>
      </p:sp>
      <p:sp>
        <p:nvSpPr>
          <p:cNvPr id="4" name="Espace réservé du numéro de diapositive 3"/>
          <p:cNvSpPr>
            <a:spLocks noGrp="1"/>
          </p:cNvSpPr>
          <p:nvPr>
            <p:ph type="sldNum" sz="quarter" idx="12"/>
          </p:nvPr>
        </p:nvSpPr>
        <p:spPr/>
        <p:txBody>
          <a:bodyPr/>
          <a:lstStyle/>
          <a:p>
            <a:fld id="{1BDFC6B4-F6D1-4591-AECA-F736E637F5D2}" type="slidenum">
              <a:rPr lang="fr-FR" smtClean="0"/>
              <a:pPr/>
              <a:t>16</a:t>
            </a:fld>
            <a:endParaRPr lang="fr-F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9057" y="1102290"/>
            <a:ext cx="4359058" cy="518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38203" y="2505205"/>
            <a:ext cx="3582444" cy="1477328"/>
          </a:xfrm>
          <a:prstGeom prst="rect">
            <a:avLst/>
          </a:prstGeom>
          <a:noFill/>
        </p:spPr>
        <p:txBody>
          <a:bodyPr wrap="square" rtlCol="0">
            <a:spAutoFit/>
          </a:bodyPr>
          <a:lstStyle/>
          <a:p>
            <a:r>
              <a:rPr lang="fr-FR" b="1" i="1" dirty="0">
                <a:solidFill>
                  <a:srgbClr val="FF0000"/>
                </a:solidFill>
                <a:latin typeface="+mn-lt"/>
              </a:rPr>
              <a:t>Question : </a:t>
            </a:r>
            <a:r>
              <a:rPr lang="fr-FR" dirty="0">
                <a:solidFill>
                  <a:srgbClr val="FF0000"/>
                </a:solidFill>
                <a:latin typeface="+mn-lt"/>
              </a:rPr>
              <a:t>À l'aide de ces données, estimer la masse de CO2 émise par cette voiture à essence lors d’un déplacement de 100 km. </a:t>
            </a:r>
          </a:p>
        </p:txBody>
      </p:sp>
      <p:sp>
        <p:nvSpPr>
          <p:cNvPr id="6" name="Rectangle 2"/>
          <p:cNvSpPr txBox="1">
            <a:spLocks noChangeArrowheads="1"/>
          </p:cNvSpPr>
          <p:nvPr/>
        </p:nvSpPr>
        <p:spPr bwMode="auto">
          <a:xfrm>
            <a:off x="347057" y="405835"/>
            <a:ext cx="924787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eaLnBrk="1" hangingPunct="1">
              <a:lnSpc>
                <a:spcPct val="80000"/>
              </a:lnSpc>
              <a:buNone/>
            </a:pPr>
            <a:r>
              <a:rPr lang="fr-FR" altLang="fr-FR" sz="3200" kern="0" dirty="0" smtClean="0">
                <a:solidFill>
                  <a:schemeClr val="tx2"/>
                </a:solidFill>
                <a:latin typeface="Arial" charset="0"/>
              </a:rPr>
              <a:t>Exemple de documents proposés aux élèves</a:t>
            </a:r>
            <a:endParaRPr lang="fr-FR" altLang="fr-FR" sz="3200" kern="0" dirty="0" smtClean="0">
              <a:solidFill>
                <a:schemeClr val="tx2"/>
              </a:solidFill>
              <a:latin typeface="Verdana" pitchFamily="34" charset="0"/>
            </a:endParaRPr>
          </a:p>
        </p:txBody>
      </p:sp>
      <p:sp>
        <p:nvSpPr>
          <p:cNvPr id="7" name="Rectangle 6"/>
          <p:cNvSpPr/>
          <p:nvPr/>
        </p:nvSpPr>
        <p:spPr>
          <a:xfrm>
            <a:off x="188016" y="2379573"/>
            <a:ext cx="3882818" cy="17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283901" y="1002082"/>
            <a:ext cx="4509370" cy="5373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31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1109" y="1273937"/>
            <a:ext cx="7239000" cy="1444625"/>
          </a:xfrm>
        </p:spPr>
        <p:txBody>
          <a:bodyPr>
            <a:noAutofit/>
          </a:bodyPr>
          <a:lstStyle/>
          <a:p>
            <a:pPr algn="ctr"/>
            <a:r>
              <a:rPr lang="fr-FR" sz="3200" u="sng" dirty="0" smtClean="0"/>
              <a:t>Exemple de résolution de problèmes induisant 2 schémas d’analyse</a:t>
            </a:r>
            <a:r>
              <a:rPr lang="fr-FR" sz="3200" dirty="0" smtClean="0"/>
              <a:t/>
            </a:r>
            <a:br>
              <a:rPr lang="fr-FR" sz="3200" dirty="0" smtClean="0"/>
            </a:br>
            <a:r>
              <a:rPr lang="fr-FR" sz="3200" dirty="0"/>
              <a:t/>
            </a:r>
            <a:br>
              <a:rPr lang="fr-FR" sz="3200" dirty="0"/>
            </a:br>
            <a:endParaRPr lang="fr-FR" sz="3200" dirty="0">
              <a:solidFill>
                <a:srgbClr val="FF0000"/>
              </a:solidFill>
            </a:endParaRPr>
          </a:p>
        </p:txBody>
      </p:sp>
      <p:pic>
        <p:nvPicPr>
          <p:cNvPr id="4098" name="Picture 2" descr="http://img3.wikia.nocookie.net/__cb20130720092835/shadocks/fr/images/6/61/Lentrop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42" y="3604030"/>
            <a:ext cx="4128935" cy="27250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03540" y="2009643"/>
            <a:ext cx="6726476" cy="1077218"/>
          </a:xfrm>
          <a:prstGeom prst="rect">
            <a:avLst/>
          </a:prstGeom>
        </p:spPr>
        <p:txBody>
          <a:bodyPr wrap="square">
            <a:spAutoFit/>
          </a:bodyPr>
          <a:lstStyle/>
          <a:p>
            <a:pPr algn="ctr"/>
            <a:r>
              <a:rPr lang="fr-FR" sz="3200" kern="0" dirty="0">
                <a:solidFill>
                  <a:srgbClr val="006666"/>
                </a:solidFill>
                <a:latin typeface="Arial" pitchFamily="34" charset="0"/>
                <a:ea typeface="+mj-ea"/>
                <a:cs typeface="+mj-cs"/>
              </a:rPr>
              <a:t>EXTRAIT DE LA COMPOSITION DE CHIMIE DU </a:t>
            </a:r>
            <a:r>
              <a:rPr lang="fr-FR" sz="3200" kern="0" dirty="0">
                <a:solidFill>
                  <a:srgbClr val="FF0000"/>
                </a:solidFill>
                <a:latin typeface="Arial" pitchFamily="34" charset="0"/>
                <a:ea typeface="+mj-ea"/>
                <a:cs typeface="+mj-cs"/>
              </a:rPr>
              <a:t>CAPES  2013</a:t>
            </a:r>
            <a:endParaRPr lang="fr-FR" dirty="0"/>
          </a:p>
        </p:txBody>
      </p:sp>
    </p:spTree>
    <p:extLst>
      <p:ext uri="{BB962C8B-B14F-4D97-AF65-F5344CB8AC3E}">
        <p14:creationId xmlns:p14="http://schemas.microsoft.com/office/powerpoint/2010/main" val="3993179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2934" y="422167"/>
            <a:ext cx="7239000" cy="1444625"/>
          </a:xfrm>
        </p:spPr>
        <p:txBody>
          <a:bodyPr>
            <a:normAutofit/>
          </a:bodyPr>
          <a:lstStyle/>
          <a:p>
            <a:pPr algn="ctr"/>
            <a:r>
              <a:rPr lang="fr-FR" sz="3200" b="1" u="sng" dirty="0"/>
              <a:t>Masse du </a:t>
            </a:r>
            <a:r>
              <a:rPr lang="fr-FR" sz="3200" b="1" u="sng" dirty="0" err="1"/>
              <a:t>diazote</a:t>
            </a:r>
            <a:r>
              <a:rPr lang="fr-FR" sz="3200" b="1" u="sng" dirty="0"/>
              <a:t> contenue dans l’atmosphère </a:t>
            </a:r>
            <a:endParaRPr lang="fr-FR" sz="3200" dirty="0"/>
          </a:p>
        </p:txBody>
      </p:sp>
      <p:sp>
        <p:nvSpPr>
          <p:cNvPr id="4" name="Espace réservé du contenu 3"/>
          <p:cNvSpPr>
            <a:spLocks noGrp="1"/>
          </p:cNvSpPr>
          <p:nvPr>
            <p:ph type="subTitle" idx="1"/>
          </p:nvPr>
        </p:nvSpPr>
        <p:spPr>
          <a:xfrm>
            <a:off x="1417987" y="2104373"/>
            <a:ext cx="7239000" cy="2279737"/>
          </a:xfrm>
        </p:spPr>
        <p:txBody>
          <a:bodyPr>
            <a:normAutofit fontScale="77500" lnSpcReduction="20000"/>
          </a:bodyPr>
          <a:lstStyle/>
          <a:p>
            <a:pPr>
              <a:buFont typeface="Wingdings" panose="05000000000000000000" pitchFamily="2" charset="2"/>
              <a:buChar char="ü"/>
            </a:pPr>
            <a:r>
              <a:rPr lang="fr-FR" sz="3600" dirty="0" smtClean="0"/>
              <a:t> </a:t>
            </a:r>
            <a:r>
              <a:rPr lang="fr-FR" dirty="0" smtClean="0"/>
              <a:t>Évaluer </a:t>
            </a:r>
            <a:r>
              <a:rPr lang="fr-FR" dirty="0"/>
              <a:t>l’ordre de grandeur de la masse de diazote contenue dans l’atmosphère terrestre. </a:t>
            </a:r>
            <a:endParaRPr lang="fr-FR" dirty="0" smtClean="0"/>
          </a:p>
          <a:p>
            <a:pPr>
              <a:buFont typeface="Wingdings" panose="05000000000000000000" pitchFamily="2" charset="2"/>
              <a:buChar char="ü"/>
            </a:pPr>
            <a:endParaRPr lang="fr-FR" sz="3600" dirty="0" smtClean="0"/>
          </a:p>
          <a:p>
            <a:pPr>
              <a:buFont typeface="Wingdings" panose="05000000000000000000" pitchFamily="2" charset="2"/>
              <a:buChar char="ü"/>
            </a:pPr>
            <a:endParaRPr lang="fr-FR" sz="4600" dirty="0" smtClean="0"/>
          </a:p>
          <a:p>
            <a:pPr algn="just"/>
            <a:r>
              <a:rPr lang="fr-FR" sz="3600" dirty="0" smtClean="0"/>
              <a:t> </a:t>
            </a:r>
          </a:p>
        </p:txBody>
      </p:sp>
      <p:sp>
        <p:nvSpPr>
          <p:cNvPr id="5" name="ZoneTexte 4"/>
          <p:cNvSpPr txBox="1"/>
          <p:nvPr/>
        </p:nvSpPr>
        <p:spPr>
          <a:xfrm>
            <a:off x="1665961" y="5135672"/>
            <a:ext cx="6876789" cy="707886"/>
          </a:xfrm>
          <a:prstGeom prst="rect">
            <a:avLst/>
          </a:prstGeom>
          <a:noFill/>
        </p:spPr>
        <p:txBody>
          <a:bodyPr wrap="square" rtlCol="0">
            <a:spAutoFit/>
          </a:bodyPr>
          <a:lstStyle/>
          <a:p>
            <a:pPr algn="just">
              <a:buFont typeface="Wingdings" panose="05000000000000000000" pitchFamily="2" charset="2"/>
              <a:buChar char="ü"/>
            </a:pPr>
            <a:r>
              <a:rPr lang="fr-FR" sz="2000" dirty="0" smtClean="0"/>
              <a:t> On </a:t>
            </a:r>
            <a:r>
              <a:rPr lang="fr-FR" sz="2000" dirty="0"/>
              <a:t>expliquera les différentes étapes du calcul, les données choisies et les approximations faites…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517" y="2906038"/>
            <a:ext cx="1987280" cy="185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6669" y="330794"/>
            <a:ext cx="7928975" cy="400110"/>
          </a:xfrm>
          <a:prstGeom prst="rect">
            <a:avLst/>
          </a:prstGeom>
        </p:spPr>
        <p:txBody>
          <a:bodyPr wrap="square">
            <a:spAutoFit/>
          </a:bodyPr>
          <a:lstStyle/>
          <a:p>
            <a:pPr algn="ctr"/>
            <a:r>
              <a:rPr lang="fr-FR" sz="2000" kern="0" dirty="0">
                <a:solidFill>
                  <a:srgbClr val="006666"/>
                </a:solidFill>
                <a:latin typeface="Arial" pitchFamily="34" charset="0"/>
                <a:ea typeface="+mj-ea"/>
                <a:cs typeface="+mj-cs"/>
              </a:rPr>
              <a:t>EXTRAIT DE LA COMPOSITION DE CHIMIE DU </a:t>
            </a:r>
            <a:r>
              <a:rPr lang="fr-FR" sz="2000" kern="0" dirty="0">
                <a:solidFill>
                  <a:schemeClr val="accent6">
                    <a:lumMod val="50000"/>
                  </a:schemeClr>
                </a:solidFill>
                <a:latin typeface="Arial" pitchFamily="34" charset="0"/>
                <a:ea typeface="+mj-ea"/>
                <a:cs typeface="+mj-cs"/>
              </a:rPr>
              <a:t>CAPES  2013</a:t>
            </a:r>
            <a:endParaRPr lang="fr-FR" sz="2000" dirty="0">
              <a:solidFill>
                <a:schemeClr val="accent6">
                  <a:lumMod val="50000"/>
                </a:schemeClr>
              </a:solidFill>
            </a:endParaRPr>
          </a:p>
        </p:txBody>
      </p:sp>
    </p:spTree>
    <p:extLst>
      <p:ext uri="{BB962C8B-B14F-4D97-AF65-F5344CB8AC3E}">
        <p14:creationId xmlns:p14="http://schemas.microsoft.com/office/powerpoint/2010/main" val="9950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1417986" y="801666"/>
            <a:ext cx="7307658" cy="4772417"/>
          </a:xfrm>
        </p:spPr>
        <p:txBody>
          <a:bodyPr>
            <a:normAutofit lnSpcReduction="10000"/>
          </a:bodyPr>
          <a:lstStyle/>
          <a:p>
            <a:pPr>
              <a:buNone/>
            </a:pPr>
            <a:r>
              <a:rPr lang="fr-FR" sz="2400" dirty="0"/>
              <a:t>Cette activité proposée possède </a:t>
            </a:r>
            <a:r>
              <a:rPr lang="fr-FR" sz="2400" u="sng" dirty="0">
                <a:solidFill>
                  <a:srgbClr val="FF0000"/>
                </a:solidFill>
              </a:rPr>
              <a:t>les </a:t>
            </a:r>
            <a:r>
              <a:rPr lang="fr-FR" sz="2400" u="sng" dirty="0" smtClean="0">
                <a:solidFill>
                  <a:srgbClr val="FF0000"/>
                </a:solidFill>
              </a:rPr>
              <a:t>caractéristiques</a:t>
            </a:r>
            <a:r>
              <a:rPr lang="fr-FR" sz="2400" dirty="0" smtClean="0"/>
              <a:t> </a:t>
            </a:r>
            <a:r>
              <a:rPr lang="fr-FR" sz="2400" dirty="0">
                <a:solidFill>
                  <a:srgbClr val="FF0000"/>
                </a:solidFill>
              </a:rPr>
              <a:t>d’une résolution de problèmes </a:t>
            </a:r>
            <a:r>
              <a:rPr lang="fr-FR" sz="2400" dirty="0" smtClean="0"/>
              <a:t>:</a:t>
            </a:r>
          </a:p>
          <a:p>
            <a:pPr>
              <a:buNone/>
            </a:pPr>
            <a:endParaRPr lang="fr-FR" sz="2400" dirty="0"/>
          </a:p>
          <a:p>
            <a:pPr marL="457200" lvl="0" indent="-457200">
              <a:buFont typeface="Wingdings" panose="05000000000000000000" pitchFamily="2" charset="2"/>
              <a:buChar char="ü"/>
            </a:pPr>
            <a:r>
              <a:rPr lang="fr-FR" sz="2400" dirty="0"/>
              <a:t>Les étapes de la résolution ne sont pas données. </a:t>
            </a:r>
          </a:p>
          <a:p>
            <a:pPr marL="457200" lvl="0" indent="-457200">
              <a:buFont typeface="Wingdings" panose="05000000000000000000" pitchFamily="2" charset="2"/>
              <a:buChar char="ü"/>
            </a:pPr>
            <a:r>
              <a:rPr lang="fr-FR" sz="2400" dirty="0"/>
              <a:t>De nombreuses données sont manquantes et relèvent de l’initiative du candidat.</a:t>
            </a:r>
          </a:p>
          <a:p>
            <a:pPr marL="457200" lvl="0" indent="-457200">
              <a:buFont typeface="Wingdings" panose="05000000000000000000" pitchFamily="2" charset="2"/>
              <a:buChar char="ü"/>
            </a:pPr>
            <a:r>
              <a:rPr lang="fr-FR" sz="2400" dirty="0"/>
              <a:t>La démarche de </a:t>
            </a:r>
            <a:r>
              <a:rPr lang="fr-FR" sz="2400" dirty="0" smtClean="0"/>
              <a:t>résolution n’est </a:t>
            </a:r>
            <a:r>
              <a:rPr lang="fr-FR" sz="2400" dirty="0"/>
              <a:t>pas unique.</a:t>
            </a:r>
          </a:p>
          <a:p>
            <a:pPr marL="457200" lvl="0" indent="-457200">
              <a:buFont typeface="Wingdings" panose="05000000000000000000" pitchFamily="2" charset="2"/>
              <a:buChar char="ü"/>
            </a:pPr>
            <a:r>
              <a:rPr lang="fr-FR" sz="2400" dirty="0"/>
              <a:t>Il n’y </a:t>
            </a:r>
            <a:r>
              <a:rPr lang="fr-FR" sz="2400" dirty="0" smtClean="0"/>
              <a:t>a pas </a:t>
            </a:r>
            <a:r>
              <a:rPr lang="fr-FR" sz="2400" dirty="0"/>
              <a:t>une réponse précise unique à la question.</a:t>
            </a:r>
          </a:p>
          <a:p>
            <a:pPr marL="457200" lvl="0" indent="-457200">
              <a:buFont typeface="Wingdings" panose="05000000000000000000" pitchFamily="2" charset="2"/>
              <a:buChar char="ü"/>
            </a:pPr>
            <a:r>
              <a:rPr lang="fr-FR" sz="2400" dirty="0"/>
              <a:t>Il faut discuter du résultat final obtenu et éventuellement trouver des pistes pour améliorer la résolution.</a:t>
            </a:r>
          </a:p>
          <a:p>
            <a:endParaRPr lang="fr-FR" dirty="0"/>
          </a:p>
        </p:txBody>
      </p:sp>
      <p:sp>
        <p:nvSpPr>
          <p:cNvPr id="4" name="Rectangle 3"/>
          <p:cNvSpPr/>
          <p:nvPr/>
        </p:nvSpPr>
        <p:spPr>
          <a:xfrm>
            <a:off x="796669" y="297610"/>
            <a:ext cx="7928975" cy="400110"/>
          </a:xfrm>
          <a:prstGeom prst="rect">
            <a:avLst/>
          </a:prstGeom>
        </p:spPr>
        <p:txBody>
          <a:bodyPr wrap="square">
            <a:spAutoFit/>
          </a:bodyPr>
          <a:lstStyle/>
          <a:p>
            <a:pPr algn="ctr"/>
            <a:r>
              <a:rPr lang="fr-FR" sz="2000" kern="0" dirty="0">
                <a:solidFill>
                  <a:srgbClr val="006666"/>
                </a:solidFill>
                <a:latin typeface="Arial" pitchFamily="34" charset="0"/>
                <a:ea typeface="+mj-ea"/>
                <a:cs typeface="+mj-cs"/>
              </a:rPr>
              <a:t>EXTRAIT DE LA COMPOSITION DE CHIMIE DU </a:t>
            </a:r>
            <a:r>
              <a:rPr lang="fr-FR" sz="2000" kern="0" dirty="0">
                <a:solidFill>
                  <a:schemeClr val="accent6">
                    <a:lumMod val="50000"/>
                  </a:schemeClr>
                </a:solidFill>
                <a:latin typeface="Arial" pitchFamily="34" charset="0"/>
                <a:ea typeface="+mj-ea"/>
                <a:cs typeface="+mj-cs"/>
              </a:rPr>
              <a:t>CAPES  2013</a:t>
            </a:r>
            <a:endParaRPr lang="fr-FR" sz="2000" dirty="0">
              <a:solidFill>
                <a:schemeClr val="accent6">
                  <a:lumMod val="50000"/>
                </a:schemeClr>
              </a:solidFill>
            </a:endParaRPr>
          </a:p>
        </p:txBody>
      </p:sp>
    </p:spTree>
    <p:extLst>
      <p:ext uri="{BB962C8B-B14F-4D97-AF65-F5344CB8AC3E}">
        <p14:creationId xmlns:p14="http://schemas.microsoft.com/office/powerpoint/2010/main" val="15188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079783" y="-313151"/>
            <a:ext cx="7239000" cy="1444625"/>
          </a:xfrm>
        </p:spPr>
        <p:txBody>
          <a:bodyPr/>
          <a:lstStyle/>
          <a:p>
            <a:r>
              <a:rPr lang="fr-FR" sz="3200" dirty="0" smtClean="0"/>
              <a:t>Préambule…</a:t>
            </a:r>
            <a:endParaRPr lang="fr-FR" sz="3200" dirty="0"/>
          </a:p>
        </p:txBody>
      </p:sp>
      <p:sp>
        <p:nvSpPr>
          <p:cNvPr id="6" name="Sous-titre 5"/>
          <p:cNvSpPr>
            <a:spLocks noGrp="1"/>
          </p:cNvSpPr>
          <p:nvPr>
            <p:ph type="subTitle" idx="1"/>
          </p:nvPr>
        </p:nvSpPr>
        <p:spPr>
          <a:xfrm>
            <a:off x="1291419" y="1323041"/>
            <a:ext cx="7239000" cy="1752600"/>
          </a:xfrm>
        </p:spPr>
        <p:txBody>
          <a:bodyPr/>
          <a:lstStyle/>
          <a:p>
            <a:pPr marL="342900" indent="-342900">
              <a:buFont typeface="Arial" panose="020B0604020202020204" pitchFamily="34" charset="0"/>
              <a:buChar char="•"/>
            </a:pPr>
            <a:r>
              <a:rPr lang="fr-FR" sz="2000" dirty="0" smtClean="0"/>
              <a:t>La résolution de problème n’apparaît pas de façon explicite dans </a:t>
            </a:r>
            <a:r>
              <a:rPr lang="fr-FR" sz="2000" dirty="0" smtClean="0">
                <a:solidFill>
                  <a:srgbClr val="FF0000"/>
                </a:solidFill>
              </a:rPr>
              <a:t>le référentiel des élèves de STI2D-STL</a:t>
            </a:r>
            <a:r>
              <a:rPr lang="fr-FR" sz="2000" dirty="0" smtClean="0"/>
              <a:t> comme cela peut être le cas dans celui de la série scientifique.</a:t>
            </a:r>
          </a:p>
          <a:p>
            <a:pPr marL="342900" indent="-342900">
              <a:buFont typeface="Wingdings" panose="05000000000000000000" pitchFamily="2" charset="2"/>
              <a:buChar char="§"/>
            </a:pPr>
            <a:r>
              <a:rPr lang="fr-FR" sz="2000" dirty="0" smtClean="0">
                <a:latin typeface="+mn-lt"/>
              </a:rPr>
              <a:t>Cependant dans le cadre de </a:t>
            </a:r>
            <a:r>
              <a:rPr lang="fr-FR" sz="2000" dirty="0">
                <a:latin typeface="+mn-lt"/>
              </a:rPr>
              <a:t>sa formation, l'élève de STI2D-STL doit être confronté à une grande variété de </a:t>
            </a:r>
            <a:r>
              <a:rPr lang="fr-FR" sz="2000" dirty="0">
                <a:solidFill>
                  <a:srgbClr val="FF0000"/>
                </a:solidFill>
                <a:latin typeface="+mn-lt"/>
              </a:rPr>
              <a:t>tâches plus ou moins complexes</a:t>
            </a:r>
            <a:r>
              <a:rPr lang="fr-FR" sz="2000" dirty="0">
                <a:latin typeface="+mn-lt"/>
              </a:rPr>
              <a:t>. </a:t>
            </a:r>
            <a:endParaRPr lang="fr-FR" sz="2000" dirty="0" smtClean="0">
              <a:latin typeface="+mn-lt"/>
            </a:endParaRPr>
          </a:p>
          <a:p>
            <a:pPr marL="342900" indent="-342900">
              <a:buFont typeface="Wingdings" panose="05000000000000000000" pitchFamily="2" charset="2"/>
              <a:buChar char="§"/>
            </a:pPr>
            <a:endParaRPr lang="fr-FR" sz="2000" dirty="0">
              <a:latin typeface="+mn-lt"/>
            </a:endParaRPr>
          </a:p>
          <a:p>
            <a:pPr marL="342900" indent="-342900">
              <a:buFont typeface="Wingdings" panose="05000000000000000000" pitchFamily="2" charset="2"/>
              <a:buChar char="§"/>
            </a:pPr>
            <a:endParaRPr lang="fr-FR" sz="2000" dirty="0" smtClean="0">
              <a:latin typeface="+mn-lt"/>
            </a:endParaRPr>
          </a:p>
          <a:p>
            <a:pPr marL="342900" indent="-342900">
              <a:buFont typeface="Wingdings" panose="05000000000000000000" pitchFamily="2" charset="2"/>
              <a:buChar char="§"/>
            </a:pPr>
            <a:endParaRPr lang="fr-FR" sz="2000" dirty="0" smtClean="0">
              <a:latin typeface="+mn-lt"/>
            </a:endParaRPr>
          </a:p>
          <a:p>
            <a:pPr marL="342900" indent="-342900">
              <a:buFont typeface="Wingdings" panose="05000000000000000000" pitchFamily="2" charset="2"/>
              <a:buChar char="§"/>
            </a:pPr>
            <a:endParaRPr lang="fr-FR" sz="2000" dirty="0" smtClean="0">
              <a:latin typeface="+mn-lt"/>
            </a:endParaRPr>
          </a:p>
          <a:p>
            <a:pPr marL="342900" indent="-342900">
              <a:buFont typeface="Wingdings" panose="05000000000000000000" pitchFamily="2" charset="2"/>
              <a:buChar char="§"/>
            </a:pPr>
            <a:endParaRPr lang="fr-FR" sz="2000" dirty="0" smtClean="0">
              <a:latin typeface="+mn-lt"/>
            </a:endParaRPr>
          </a:p>
          <a:p>
            <a:pPr marL="342900" indent="-342900">
              <a:buFont typeface="Wingdings" panose="05000000000000000000" pitchFamily="2" charset="2"/>
              <a:buChar char="§"/>
            </a:pPr>
            <a:endParaRPr lang="fr-FR" sz="2000" dirty="0" smtClean="0">
              <a:latin typeface="+mn-lt"/>
            </a:endParaRPr>
          </a:p>
          <a:p>
            <a:pPr marL="342900" indent="-342900">
              <a:buFont typeface="Wingdings" panose="05000000000000000000" pitchFamily="2" charset="2"/>
              <a:buChar char="§"/>
            </a:pPr>
            <a:r>
              <a:rPr lang="fr-FR" sz="2000" dirty="0" smtClean="0">
                <a:latin typeface="+mn-lt"/>
              </a:rPr>
              <a:t>La « </a:t>
            </a:r>
            <a:r>
              <a:rPr lang="fr-FR" sz="2000" dirty="0" smtClean="0">
                <a:solidFill>
                  <a:srgbClr val="FF0000"/>
                </a:solidFill>
                <a:latin typeface="+mn-lt"/>
              </a:rPr>
              <a:t>Résolution de problème</a:t>
            </a:r>
            <a:r>
              <a:rPr lang="fr-FR" sz="2000" dirty="0" smtClean="0">
                <a:latin typeface="+mn-lt"/>
              </a:rPr>
              <a:t> » permet de proposer aux élèves des activités permettant de les confronter à ces tâches complexes.</a:t>
            </a:r>
          </a:p>
          <a:p>
            <a:endParaRPr lang="fr-FR" sz="2000" b="1" dirty="0" smtClean="0">
              <a:latin typeface="+mn-lt"/>
            </a:endParaRPr>
          </a:p>
          <a:p>
            <a:endParaRPr lang="fr-FR" sz="2000" dirty="0"/>
          </a:p>
        </p:txBody>
      </p:sp>
      <p:sp>
        <p:nvSpPr>
          <p:cNvPr id="4" name="Espace réservé du numéro de diapositive 3"/>
          <p:cNvSpPr>
            <a:spLocks noGrp="1"/>
          </p:cNvSpPr>
          <p:nvPr>
            <p:ph type="sldNum" sz="quarter" idx="12"/>
          </p:nvPr>
        </p:nvSpPr>
        <p:spPr/>
        <p:txBody>
          <a:bodyPr/>
          <a:lstStyle/>
          <a:p>
            <a:fld id="{1BDFC6B4-F6D1-4591-AECA-F736E637F5D2}" type="slidenum">
              <a:rPr lang="fr-FR" smtClean="0"/>
              <a:pPr/>
              <a:t>2</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807" y="3315410"/>
            <a:ext cx="2167004" cy="202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anim calcmode="lin" valueType="num">
                                      <p:cBhvr>
                                        <p:cTn id="22" dur="2000" fill="hold"/>
                                        <p:tgtEl>
                                          <p:spTgt spid="1026"/>
                                        </p:tgtEl>
                                        <p:attrNameLst>
                                          <p:attrName>ppt_w</p:attrName>
                                        </p:attrNameLst>
                                      </p:cBhvr>
                                      <p:tavLst>
                                        <p:tav tm="0" fmla="#ppt_w*sin(2.5*pi*$)">
                                          <p:val>
                                            <p:fltVal val="0"/>
                                          </p:val>
                                        </p:tav>
                                        <p:tav tm="100000">
                                          <p:val>
                                            <p:fltVal val="1"/>
                                          </p:val>
                                        </p:tav>
                                      </p:tavLst>
                                    </p:anim>
                                    <p:anim calcmode="lin" valueType="num">
                                      <p:cBhvr>
                                        <p:cTn id="2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9144000" cy="6853972"/>
          </a:xfrm>
          <a:prstGeom prst="rect">
            <a:avLst/>
          </a:prstGeom>
          <a:noFill/>
          <a:ln w="9525">
            <a:noFill/>
            <a:miter lim="800000"/>
            <a:headEnd/>
            <a:tailEnd/>
          </a:ln>
        </p:spPr>
      </p:pic>
    </p:spTree>
    <p:extLst>
      <p:ext uri="{BB962C8B-B14F-4D97-AF65-F5344CB8AC3E}">
        <p14:creationId xmlns:p14="http://schemas.microsoft.com/office/powerpoint/2010/main" val="129971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0512" y="475989"/>
            <a:ext cx="6360677" cy="613775"/>
          </a:xfrm>
        </p:spPr>
        <p:txBody>
          <a:bodyPr/>
          <a:lstStyle/>
          <a:p>
            <a:r>
              <a:rPr lang="fr-FR" sz="3200" dirty="0" smtClean="0"/>
              <a:t>Première </a:t>
            </a:r>
            <a:r>
              <a:rPr lang="fr-FR" sz="3200" dirty="0" smtClean="0"/>
              <a:t>solution : </a:t>
            </a:r>
            <a:br>
              <a:rPr lang="fr-FR" sz="3200" dirty="0" smtClean="0"/>
            </a:br>
            <a:r>
              <a:rPr lang="fr-FR" sz="3200" dirty="0" smtClean="0"/>
              <a:t>Equation des gaz parfaits</a:t>
            </a:r>
            <a:endParaRPr lang="fr-FR" sz="3200" dirty="0"/>
          </a:p>
        </p:txBody>
      </p:sp>
      <p:sp>
        <p:nvSpPr>
          <p:cNvPr id="3" name="Espace réservé du contenu 2"/>
          <p:cNvSpPr>
            <a:spLocks noGrp="1"/>
          </p:cNvSpPr>
          <p:nvPr>
            <p:ph type="subTitle" idx="1"/>
          </p:nvPr>
        </p:nvSpPr>
        <p:spPr>
          <a:xfrm>
            <a:off x="1380407" y="1222832"/>
            <a:ext cx="7375285" cy="4965025"/>
          </a:xfrm>
        </p:spPr>
        <p:txBody>
          <a:bodyPr>
            <a:normAutofit fontScale="70000" lnSpcReduction="20000"/>
          </a:bodyPr>
          <a:lstStyle/>
          <a:p>
            <a:pPr algn="just">
              <a:buNone/>
            </a:pPr>
            <a:r>
              <a:rPr lang="fr-FR" dirty="0" smtClean="0"/>
              <a:t>1. On </a:t>
            </a:r>
            <a:r>
              <a:rPr lang="fr-FR" dirty="0"/>
              <a:t>assimile l’atmosphère à un volume de gaz isotherme (température </a:t>
            </a:r>
            <a:r>
              <a:rPr lang="fr-FR" i="1" dirty="0"/>
              <a:t>T</a:t>
            </a:r>
            <a:r>
              <a:rPr lang="fr-FR" dirty="0"/>
              <a:t>), de volume où </a:t>
            </a:r>
            <a:r>
              <a:rPr lang="fr-FR" i="1" dirty="0"/>
              <a:t>S</a:t>
            </a:r>
            <a:r>
              <a:rPr lang="fr-FR" dirty="0"/>
              <a:t> représente la surface de la Terre et </a:t>
            </a:r>
            <a:r>
              <a:rPr lang="fr-FR" i="1" dirty="0"/>
              <a:t>H </a:t>
            </a:r>
            <a:r>
              <a:rPr lang="fr-FR" dirty="0"/>
              <a:t> la hauteur de l’atmosphère. </a:t>
            </a:r>
            <a:endParaRPr lang="fr-FR" dirty="0" smtClean="0"/>
          </a:p>
          <a:p>
            <a:pPr algn="just">
              <a:buNone/>
            </a:pPr>
            <a:r>
              <a:rPr lang="fr-FR" dirty="0" smtClean="0"/>
              <a:t>La </a:t>
            </a:r>
            <a:r>
              <a:rPr lang="fr-FR" dirty="0"/>
              <a:t>pression </a:t>
            </a:r>
            <a:r>
              <a:rPr lang="fr-FR" i="1" dirty="0"/>
              <a:t>P</a:t>
            </a:r>
            <a:r>
              <a:rPr lang="fr-FR" dirty="0"/>
              <a:t> est supposée uniforme.</a:t>
            </a:r>
          </a:p>
          <a:p>
            <a:pPr algn="just">
              <a:buNone/>
            </a:pPr>
            <a:endParaRPr lang="fr-FR" dirty="0"/>
          </a:p>
          <a:p>
            <a:pPr algn="just">
              <a:buNone/>
            </a:pPr>
            <a:r>
              <a:rPr lang="fr-FR" dirty="0"/>
              <a:t>2. Ordres de grandeur : on suppose  avec </a:t>
            </a:r>
            <a:r>
              <a:rPr lang="fr-FR" i="1" dirty="0">
                <a:solidFill>
                  <a:srgbClr val="FF0000"/>
                </a:solidFill>
              </a:rPr>
              <a:t>R</a:t>
            </a:r>
            <a:r>
              <a:rPr lang="fr-FR" i="1" baseline="-25000" dirty="0">
                <a:solidFill>
                  <a:srgbClr val="FF0000"/>
                </a:solidFill>
              </a:rPr>
              <a:t>T</a:t>
            </a:r>
            <a:r>
              <a:rPr lang="fr-FR" dirty="0">
                <a:solidFill>
                  <a:srgbClr val="FF0000"/>
                </a:solidFill>
              </a:rPr>
              <a:t> = 6400 km</a:t>
            </a:r>
            <a:r>
              <a:rPr lang="fr-FR" dirty="0"/>
              <a:t>. On choisi pour </a:t>
            </a:r>
            <a:r>
              <a:rPr lang="fr-FR" i="1" dirty="0">
                <a:solidFill>
                  <a:srgbClr val="FF0000"/>
                </a:solidFill>
              </a:rPr>
              <a:t>H </a:t>
            </a:r>
            <a:r>
              <a:rPr lang="fr-FR" dirty="0">
                <a:solidFill>
                  <a:srgbClr val="FF0000"/>
                </a:solidFill>
              </a:rPr>
              <a:t>une hauteur de 20 km </a:t>
            </a:r>
            <a:r>
              <a:rPr lang="fr-FR" dirty="0"/>
              <a:t>qui semble raisonnable compte tenu de raréfaction progressive de l’atmosphère avec une échelle typique de 10 km. La température est prise égale à </a:t>
            </a:r>
            <a:r>
              <a:rPr lang="fr-FR" dirty="0">
                <a:solidFill>
                  <a:srgbClr val="FF0000"/>
                </a:solidFill>
              </a:rPr>
              <a:t>283 K (10° C) </a:t>
            </a:r>
            <a:r>
              <a:rPr lang="fr-FR" dirty="0"/>
              <a:t>qui constitue une moyenne raisonnable de la température au sol et </a:t>
            </a:r>
            <a:r>
              <a:rPr lang="fr-FR" i="1" dirty="0">
                <a:solidFill>
                  <a:srgbClr val="FF0000"/>
                </a:solidFill>
              </a:rPr>
              <a:t>P</a:t>
            </a:r>
            <a:r>
              <a:rPr lang="fr-FR" i="1" baseline="-25000" dirty="0">
                <a:solidFill>
                  <a:srgbClr val="FF0000"/>
                </a:solidFill>
              </a:rPr>
              <a:t>o</a:t>
            </a:r>
            <a:r>
              <a:rPr lang="fr-FR" dirty="0">
                <a:solidFill>
                  <a:srgbClr val="FF0000"/>
                </a:solidFill>
              </a:rPr>
              <a:t> = 10</a:t>
            </a:r>
            <a:r>
              <a:rPr lang="fr-FR" baseline="30000" dirty="0">
                <a:solidFill>
                  <a:srgbClr val="FF0000"/>
                </a:solidFill>
              </a:rPr>
              <a:t>5</a:t>
            </a:r>
            <a:r>
              <a:rPr lang="fr-FR" dirty="0">
                <a:solidFill>
                  <a:srgbClr val="FF0000"/>
                </a:solidFill>
              </a:rPr>
              <a:t> Pa</a:t>
            </a:r>
            <a:r>
              <a:rPr lang="fr-FR" dirty="0"/>
              <a:t>. </a:t>
            </a:r>
            <a:endParaRPr lang="fr-FR" dirty="0" smtClean="0"/>
          </a:p>
          <a:p>
            <a:pPr algn="just">
              <a:buNone/>
            </a:pPr>
            <a:r>
              <a:rPr lang="fr-FR" dirty="0" smtClean="0"/>
              <a:t>On </a:t>
            </a:r>
            <a:r>
              <a:rPr lang="fr-FR" dirty="0"/>
              <a:t>trouve ainsi environ </a:t>
            </a:r>
            <a:r>
              <a:rPr lang="fr-FR" i="1" dirty="0">
                <a:solidFill>
                  <a:srgbClr val="FF0000"/>
                </a:solidFill>
              </a:rPr>
              <a:t>n </a:t>
            </a:r>
            <a:r>
              <a:rPr lang="fr-FR" dirty="0">
                <a:solidFill>
                  <a:srgbClr val="FF0000"/>
                </a:solidFill>
              </a:rPr>
              <a:t>= 4,4.10</a:t>
            </a:r>
            <a:r>
              <a:rPr lang="fr-FR" baseline="30000" dirty="0">
                <a:solidFill>
                  <a:srgbClr val="FF0000"/>
                </a:solidFill>
              </a:rPr>
              <a:t>20</a:t>
            </a:r>
            <a:r>
              <a:rPr lang="fr-FR" dirty="0">
                <a:solidFill>
                  <a:srgbClr val="FF0000"/>
                </a:solidFill>
              </a:rPr>
              <a:t> mol </a:t>
            </a:r>
            <a:r>
              <a:rPr lang="fr-FR" dirty="0"/>
              <a:t>de gaz.</a:t>
            </a:r>
          </a:p>
          <a:p>
            <a:pPr algn="just">
              <a:buNone/>
            </a:pPr>
            <a:endParaRPr lang="fr-FR" dirty="0"/>
          </a:p>
          <a:p>
            <a:pPr algn="just">
              <a:buNone/>
            </a:pPr>
            <a:r>
              <a:rPr lang="fr-FR" dirty="0"/>
              <a:t>3. La quantité de matière de N</a:t>
            </a:r>
            <a:r>
              <a:rPr lang="fr-FR" baseline="-25000" dirty="0"/>
              <a:t>2</a:t>
            </a:r>
            <a:r>
              <a:rPr lang="fr-FR" dirty="0"/>
              <a:t> est 0,8*</a:t>
            </a:r>
            <a:r>
              <a:rPr lang="fr-FR" i="1" dirty="0"/>
              <a:t>n </a:t>
            </a:r>
            <a:r>
              <a:rPr lang="fr-FR" dirty="0"/>
              <a:t>= 3,5.10</a:t>
            </a:r>
            <a:r>
              <a:rPr lang="fr-FR" baseline="30000" dirty="0"/>
              <a:t>20</a:t>
            </a:r>
            <a:r>
              <a:rPr lang="fr-FR" dirty="0"/>
              <a:t> mol et sa masse </a:t>
            </a:r>
            <a:r>
              <a:rPr lang="fr-FR" i="1" dirty="0"/>
              <a:t>M</a:t>
            </a:r>
            <a:r>
              <a:rPr lang="fr-FR" i="1" baseline="-25000" dirty="0"/>
              <a:t>N2</a:t>
            </a:r>
            <a:r>
              <a:rPr lang="fr-FR" dirty="0"/>
              <a:t> de diazote :  </a:t>
            </a:r>
            <a:endParaRPr lang="fr-FR" dirty="0" smtClean="0"/>
          </a:p>
          <a:p>
            <a:pPr algn="just">
              <a:buNone/>
            </a:pPr>
            <a:r>
              <a:rPr lang="fr-FR" dirty="0" smtClean="0"/>
              <a:t>En </a:t>
            </a:r>
            <a:r>
              <a:rPr lang="fr-FR" dirty="0"/>
              <a:t>prenant une masse molaire du diazote égale à </a:t>
            </a:r>
            <a:r>
              <a:rPr lang="fr-FR" dirty="0" smtClean="0"/>
              <a:t>28g.mol</a:t>
            </a:r>
            <a:r>
              <a:rPr lang="fr-FR" baseline="30000" dirty="0" smtClean="0"/>
              <a:t>-1</a:t>
            </a:r>
            <a:r>
              <a:rPr lang="fr-FR" dirty="0" smtClean="0"/>
              <a:t>, on trouve m = 9,8.10</a:t>
            </a:r>
            <a:r>
              <a:rPr lang="fr-FR" baseline="30000" dirty="0" smtClean="0"/>
              <a:t>21 </a:t>
            </a:r>
            <a:r>
              <a:rPr lang="fr-FR" dirty="0" smtClean="0"/>
              <a:t>g = </a:t>
            </a:r>
            <a:r>
              <a:rPr lang="fr-FR" dirty="0" smtClean="0">
                <a:solidFill>
                  <a:srgbClr val="FF0000"/>
                </a:solidFill>
              </a:rPr>
              <a:t>9,8.10</a:t>
            </a:r>
            <a:r>
              <a:rPr lang="fr-FR" baseline="30000" dirty="0" smtClean="0">
                <a:solidFill>
                  <a:srgbClr val="FF0000"/>
                </a:solidFill>
              </a:rPr>
              <a:t>18</a:t>
            </a:r>
            <a:r>
              <a:rPr lang="fr-FR" dirty="0" smtClean="0">
                <a:solidFill>
                  <a:srgbClr val="FF0000"/>
                </a:solidFill>
              </a:rPr>
              <a:t> kg</a:t>
            </a:r>
            <a:endParaRPr lang="fr-FR" dirty="0">
              <a:solidFill>
                <a:srgbClr val="FF0000"/>
              </a:solidFill>
            </a:endParaRPr>
          </a:p>
        </p:txBody>
      </p:sp>
    </p:spTree>
    <p:extLst>
      <p:ext uri="{BB962C8B-B14F-4D97-AF65-F5344CB8AC3E}">
        <p14:creationId xmlns:p14="http://schemas.microsoft.com/office/powerpoint/2010/main" val="36095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2934" y="-329395"/>
            <a:ext cx="7239000" cy="1444625"/>
          </a:xfrm>
        </p:spPr>
        <p:txBody>
          <a:bodyPr/>
          <a:lstStyle/>
          <a:p>
            <a:pPr algn="just"/>
            <a:r>
              <a:rPr lang="fr-FR" sz="3200" dirty="0" smtClean="0"/>
              <a:t>Commentaires</a:t>
            </a:r>
            <a:endParaRPr lang="fr-FR" sz="3200" dirty="0"/>
          </a:p>
        </p:txBody>
      </p:sp>
      <p:sp>
        <p:nvSpPr>
          <p:cNvPr id="3" name="Espace réservé du contenu 2"/>
          <p:cNvSpPr>
            <a:spLocks noGrp="1"/>
          </p:cNvSpPr>
          <p:nvPr>
            <p:ph type="subTitle" idx="1"/>
          </p:nvPr>
        </p:nvSpPr>
        <p:spPr>
          <a:xfrm>
            <a:off x="1443038" y="1473353"/>
            <a:ext cx="7239000" cy="1752600"/>
          </a:xfrm>
        </p:spPr>
        <p:txBody>
          <a:bodyPr>
            <a:noAutofit/>
          </a:bodyPr>
          <a:lstStyle/>
          <a:p>
            <a:pPr algn="just">
              <a:buFont typeface="Wingdings" panose="05000000000000000000" pitchFamily="2" charset="2"/>
              <a:buChar char="ü"/>
            </a:pPr>
            <a:r>
              <a:rPr lang="fr-FR" sz="2400" dirty="0" smtClean="0"/>
              <a:t> </a:t>
            </a:r>
            <a:r>
              <a:rPr lang="fr-FR" sz="2000" dirty="0" smtClean="0"/>
              <a:t>On </a:t>
            </a:r>
            <a:r>
              <a:rPr lang="fr-FR" sz="2000" dirty="0"/>
              <a:t>peut </a:t>
            </a:r>
            <a:r>
              <a:rPr lang="fr-FR" sz="2000" dirty="0">
                <a:solidFill>
                  <a:srgbClr val="FF0000"/>
                </a:solidFill>
              </a:rPr>
              <a:t>analyser l’ordre de grandeur</a:t>
            </a:r>
            <a:r>
              <a:rPr lang="fr-FR" sz="2000" dirty="0"/>
              <a:t>, mais ce n’est pas si simple car on dispose de peu de références en la matière…en tout cas c’est très inférieur à la masse de la Terre ! </a:t>
            </a:r>
            <a:endParaRPr lang="fr-FR" sz="2000" dirty="0" smtClean="0"/>
          </a:p>
          <a:p>
            <a:pPr algn="just">
              <a:buFont typeface="Wingdings" panose="05000000000000000000" pitchFamily="2" charset="2"/>
              <a:buChar char="ü"/>
            </a:pPr>
            <a:endParaRPr lang="fr-FR" sz="2000" dirty="0"/>
          </a:p>
          <a:p>
            <a:pPr algn="just">
              <a:buFont typeface="Wingdings" panose="05000000000000000000" pitchFamily="2" charset="2"/>
              <a:buChar char="ü"/>
            </a:pPr>
            <a:r>
              <a:rPr lang="fr-FR" sz="2000" dirty="0" smtClean="0"/>
              <a:t> On </a:t>
            </a:r>
            <a:r>
              <a:rPr lang="fr-FR" sz="2000" dirty="0"/>
              <a:t>peut identifier les </a:t>
            </a:r>
            <a:r>
              <a:rPr lang="fr-FR" sz="2000" dirty="0" smtClean="0"/>
              <a:t>«</a:t>
            </a:r>
            <a:r>
              <a:rPr lang="fr-FR" sz="2000" dirty="0" smtClean="0">
                <a:solidFill>
                  <a:srgbClr val="FF0000"/>
                </a:solidFill>
              </a:rPr>
              <a:t>maillons faibles</a:t>
            </a:r>
            <a:r>
              <a:rPr lang="fr-FR" sz="2000" dirty="0" smtClean="0"/>
              <a:t>» </a:t>
            </a:r>
            <a:r>
              <a:rPr lang="fr-FR" sz="2000" dirty="0"/>
              <a:t>de cette démarche : choix de </a:t>
            </a:r>
            <a:r>
              <a:rPr lang="fr-FR" sz="2000" dirty="0" smtClean="0"/>
              <a:t>la hauteur </a:t>
            </a:r>
            <a:r>
              <a:rPr lang="fr-FR" sz="2000" i="1" dirty="0" smtClean="0"/>
              <a:t>H</a:t>
            </a:r>
            <a:r>
              <a:rPr lang="fr-FR" sz="2000" dirty="0"/>
              <a:t>, valeur de la température, valeur de la pression</a:t>
            </a:r>
            <a:r>
              <a:rPr lang="fr-FR" sz="2000" dirty="0" smtClean="0"/>
              <a:t>…</a:t>
            </a:r>
          </a:p>
          <a:p>
            <a:pPr algn="just">
              <a:buFont typeface="Wingdings" panose="05000000000000000000" pitchFamily="2" charset="2"/>
              <a:buChar char="ü"/>
            </a:pPr>
            <a:endParaRPr lang="fr-FR" sz="2000" dirty="0" smtClean="0"/>
          </a:p>
          <a:p>
            <a:pPr algn="just">
              <a:buFont typeface="Wingdings" panose="05000000000000000000" pitchFamily="2" charset="2"/>
              <a:buChar char="ü"/>
            </a:pPr>
            <a:r>
              <a:rPr lang="fr-FR" sz="2000" dirty="0" smtClean="0"/>
              <a:t> En </a:t>
            </a:r>
            <a:r>
              <a:rPr lang="fr-FR" sz="2000" dirty="0"/>
              <a:t>réalité on sait qu’un modèle d’atmosphère isotherme induit une diminution de la pression suivant la loi du nivellement barométrique, le modèle isotherme étant lui-même fragile car la température diminue dans un premier temps avec </a:t>
            </a:r>
            <a:r>
              <a:rPr lang="fr-FR" sz="2000" dirty="0" smtClean="0"/>
              <a:t>l’altitude…</a:t>
            </a:r>
            <a:endParaRPr lang="fr-FR" sz="2000" dirty="0"/>
          </a:p>
          <a:p>
            <a:pPr algn="just"/>
            <a:endParaRPr lang="fr-FR" sz="2400" dirty="0"/>
          </a:p>
        </p:txBody>
      </p:sp>
    </p:spTree>
    <p:extLst>
      <p:ext uri="{BB962C8B-B14F-4D97-AF65-F5344CB8AC3E}">
        <p14:creationId xmlns:p14="http://schemas.microsoft.com/office/powerpoint/2010/main" val="3960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4946" y="-187890"/>
            <a:ext cx="7239000" cy="1444625"/>
          </a:xfrm>
        </p:spPr>
        <p:txBody>
          <a:bodyPr/>
          <a:lstStyle/>
          <a:p>
            <a:r>
              <a:rPr lang="fr-FR" sz="3200" dirty="0" smtClean="0"/>
              <a:t>Deuxième </a:t>
            </a:r>
            <a:r>
              <a:rPr lang="fr-FR" sz="3200" dirty="0" smtClean="0"/>
              <a:t>Solution : </a:t>
            </a:r>
            <a:br>
              <a:rPr lang="fr-FR" sz="3200" dirty="0" smtClean="0"/>
            </a:br>
            <a:r>
              <a:rPr lang="fr-FR" sz="3200" dirty="0" smtClean="0"/>
              <a:t>Equilibre mécanique</a:t>
            </a:r>
            <a:endParaRPr lang="fr-FR" sz="3200" dirty="0"/>
          </a:p>
        </p:txBody>
      </p:sp>
      <p:pic>
        <p:nvPicPr>
          <p:cNvPr id="22530" name="Picture 2"/>
          <p:cNvPicPr>
            <a:picLocks noGrp="1" noChangeAspect="1" noChangeArrowheads="1"/>
          </p:cNvPicPr>
          <p:nvPr>
            <p:ph idx="4294967295"/>
          </p:nvPr>
        </p:nvPicPr>
        <p:blipFill>
          <a:blip r:embed="rId3" cstate="print"/>
          <a:srcRect/>
          <a:stretch>
            <a:fillRect/>
          </a:stretch>
        </p:blipFill>
        <p:spPr bwMode="auto">
          <a:xfrm>
            <a:off x="1164920" y="1577626"/>
            <a:ext cx="7728559" cy="2020888"/>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1027134" y="4019994"/>
            <a:ext cx="8116866" cy="108663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2407089" y="5157192"/>
            <a:ext cx="4754715" cy="1456550"/>
          </a:xfrm>
          <a:prstGeom prst="rect">
            <a:avLst/>
          </a:prstGeom>
          <a:noFill/>
          <a:ln w="9525">
            <a:noFill/>
            <a:miter lim="800000"/>
            <a:headEnd/>
            <a:tailEnd/>
          </a:ln>
        </p:spPr>
      </p:pic>
    </p:spTree>
    <p:extLst>
      <p:ext uri="{BB962C8B-B14F-4D97-AF65-F5344CB8AC3E}">
        <p14:creationId xmlns:p14="http://schemas.microsoft.com/office/powerpoint/2010/main" val="105988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1"/>
                                        </p:tgtEl>
                                        <p:attrNameLst>
                                          <p:attrName>style.visibility</p:attrName>
                                        </p:attrNameLst>
                                      </p:cBhvr>
                                      <p:to>
                                        <p:strVal val="visible"/>
                                      </p:to>
                                    </p:set>
                                    <p:animEffect transition="in" filter="fade">
                                      <p:cBhvr>
                                        <p:cTn id="14" dur="1000"/>
                                        <p:tgtEl>
                                          <p:spTgt spid="22531"/>
                                        </p:tgtEl>
                                      </p:cBhvr>
                                    </p:animEffect>
                                    <p:anim calcmode="lin" valueType="num">
                                      <p:cBhvr>
                                        <p:cTn id="15" dur="1000" fill="hold"/>
                                        <p:tgtEl>
                                          <p:spTgt spid="22531"/>
                                        </p:tgtEl>
                                        <p:attrNameLst>
                                          <p:attrName>ppt_x</p:attrName>
                                        </p:attrNameLst>
                                      </p:cBhvr>
                                      <p:tavLst>
                                        <p:tav tm="0">
                                          <p:val>
                                            <p:strVal val="#ppt_x"/>
                                          </p:val>
                                        </p:tav>
                                        <p:tav tm="100000">
                                          <p:val>
                                            <p:strVal val="#ppt_x"/>
                                          </p:val>
                                        </p:tav>
                                      </p:tavLst>
                                    </p:anim>
                                    <p:anim calcmode="lin" valueType="num">
                                      <p:cBhvr>
                                        <p:cTn id="16"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fade">
                                      <p:cBhvr>
                                        <p:cTn id="21" dur="1000"/>
                                        <p:tgtEl>
                                          <p:spTgt spid="22532"/>
                                        </p:tgtEl>
                                      </p:cBhvr>
                                    </p:animEffect>
                                    <p:anim calcmode="lin" valueType="num">
                                      <p:cBhvr>
                                        <p:cTn id="22" dur="1000" fill="hold"/>
                                        <p:tgtEl>
                                          <p:spTgt spid="22532"/>
                                        </p:tgtEl>
                                        <p:attrNameLst>
                                          <p:attrName>ppt_x</p:attrName>
                                        </p:attrNameLst>
                                      </p:cBhvr>
                                      <p:tavLst>
                                        <p:tav tm="0">
                                          <p:val>
                                            <p:strVal val="#ppt_x"/>
                                          </p:val>
                                        </p:tav>
                                        <p:tav tm="100000">
                                          <p:val>
                                            <p:strVal val="#ppt_x"/>
                                          </p:val>
                                        </p:tav>
                                      </p:tavLst>
                                    </p:anim>
                                    <p:anim calcmode="lin" valueType="num">
                                      <p:cBhvr>
                                        <p:cTn id="23"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2830" y="134068"/>
            <a:ext cx="7239000" cy="1444625"/>
          </a:xfrm>
        </p:spPr>
        <p:txBody>
          <a:bodyPr/>
          <a:lstStyle/>
          <a:p>
            <a:r>
              <a:rPr lang="fr-FR" sz="3200" dirty="0" smtClean="0"/>
              <a:t>Commentaires</a:t>
            </a:r>
            <a:endParaRPr lang="fr-FR" sz="3200" dirty="0"/>
          </a:p>
        </p:txBody>
      </p:sp>
      <p:sp>
        <p:nvSpPr>
          <p:cNvPr id="3" name="Espace réservé du contenu 2"/>
          <p:cNvSpPr>
            <a:spLocks noGrp="1"/>
          </p:cNvSpPr>
          <p:nvPr>
            <p:ph type="subTitle" idx="1"/>
          </p:nvPr>
        </p:nvSpPr>
        <p:spPr>
          <a:xfrm>
            <a:off x="1330303" y="1886711"/>
            <a:ext cx="7462967" cy="3248960"/>
          </a:xfrm>
        </p:spPr>
        <p:txBody>
          <a:bodyPr>
            <a:normAutofit lnSpcReduction="10000"/>
          </a:bodyPr>
          <a:lstStyle/>
          <a:p>
            <a:pPr marL="342900" indent="-342900" algn="just">
              <a:buFont typeface="Wingdings" panose="05000000000000000000" pitchFamily="2" charset="2"/>
              <a:buChar char="ü"/>
            </a:pPr>
            <a:r>
              <a:rPr lang="fr-FR" sz="2000" dirty="0"/>
              <a:t>Cette approche est davantage celle du </a:t>
            </a:r>
            <a:r>
              <a:rPr lang="fr-FR" sz="2000" dirty="0">
                <a:solidFill>
                  <a:srgbClr val="FF0000"/>
                </a:solidFill>
              </a:rPr>
              <a:t>physicien</a:t>
            </a:r>
            <a:r>
              <a:rPr lang="fr-FR" sz="2000" dirty="0"/>
              <a:t> car elle se réfère à un </a:t>
            </a:r>
            <a:r>
              <a:rPr lang="fr-FR" sz="2000" dirty="0">
                <a:solidFill>
                  <a:srgbClr val="FF0000"/>
                </a:solidFill>
              </a:rPr>
              <a:t>équilibre mécanique</a:t>
            </a:r>
            <a:r>
              <a:rPr lang="fr-FR" sz="2000" dirty="0"/>
              <a:t>, elle est sans doute moins naturelle dans le contexte d’un problème de chimie, mais plus fiable car les hypothèses sont moins nombreuses et plus facilement contrôlables</a:t>
            </a:r>
            <a:r>
              <a:rPr lang="fr-FR" sz="2000" dirty="0" smtClean="0"/>
              <a:t>.</a:t>
            </a:r>
          </a:p>
          <a:p>
            <a:pPr algn="just"/>
            <a:endParaRPr lang="fr-FR" sz="2000" dirty="0" smtClean="0"/>
          </a:p>
          <a:p>
            <a:pPr marL="342900" indent="-342900" algn="just">
              <a:buFont typeface="Wingdings" panose="05000000000000000000" pitchFamily="2" charset="2"/>
              <a:buChar char="ü"/>
            </a:pPr>
            <a:r>
              <a:rPr lang="fr-FR" sz="2000" dirty="0" smtClean="0"/>
              <a:t>Seules hypothèses: </a:t>
            </a:r>
            <a:r>
              <a:rPr lang="fr-FR" sz="2000" i="1" dirty="0" smtClean="0"/>
              <a:t>g </a:t>
            </a:r>
            <a:r>
              <a:rPr lang="fr-FR" sz="2000" dirty="0" smtClean="0"/>
              <a:t>et </a:t>
            </a:r>
            <a:r>
              <a:rPr lang="fr-FR" sz="2000" i="1" dirty="0" smtClean="0"/>
              <a:t>P</a:t>
            </a:r>
            <a:r>
              <a:rPr lang="fr-FR" sz="2000" i="1" baseline="-25000" dirty="0" smtClean="0"/>
              <a:t>o</a:t>
            </a:r>
            <a:r>
              <a:rPr lang="fr-FR" sz="2000" dirty="0" smtClean="0"/>
              <a:t> uniformes. </a:t>
            </a:r>
          </a:p>
          <a:p>
            <a:pPr marL="342900" indent="-342900" algn="just">
              <a:buFont typeface="Wingdings" panose="05000000000000000000" pitchFamily="2" charset="2"/>
              <a:buChar char="ü"/>
            </a:pPr>
            <a:endParaRPr lang="fr-FR" sz="2000" dirty="0" smtClean="0"/>
          </a:p>
          <a:p>
            <a:pPr marL="342900" indent="-342900" algn="just">
              <a:buFont typeface="Wingdings" panose="05000000000000000000" pitchFamily="2" charset="2"/>
              <a:buChar char="ü"/>
            </a:pPr>
            <a:r>
              <a:rPr lang="fr-FR" sz="2000" dirty="0" smtClean="0"/>
              <a:t>Nulle hypothèse n’est faite sur la nature du gaz, sa température…</a:t>
            </a:r>
          </a:p>
          <a:p>
            <a:pPr algn="just"/>
            <a:endParaRPr lang="fr-FR" dirty="0" smtClean="0"/>
          </a:p>
          <a:p>
            <a:pPr algn="just"/>
            <a:endParaRPr lang="fr-FR" dirty="0" smtClean="0"/>
          </a:p>
          <a:p>
            <a:pPr algn="just"/>
            <a:endParaRPr lang="fr-FR" dirty="0"/>
          </a:p>
        </p:txBody>
      </p:sp>
    </p:spTree>
    <p:extLst>
      <p:ext uri="{BB962C8B-B14F-4D97-AF65-F5344CB8AC3E}">
        <p14:creationId xmlns:p14="http://schemas.microsoft.com/office/powerpoint/2010/main" val="39228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5460" y="-329395"/>
            <a:ext cx="7239000" cy="1444625"/>
          </a:xfrm>
        </p:spPr>
        <p:txBody>
          <a:bodyPr/>
          <a:lstStyle/>
          <a:p>
            <a:r>
              <a:rPr lang="fr-FR" sz="3200" dirty="0" smtClean="0"/>
              <a:t>Compétences mises en jeu</a:t>
            </a:r>
            <a:endParaRPr lang="fr-FR" sz="3200" dirty="0"/>
          </a:p>
        </p:txBody>
      </p:sp>
      <p:sp>
        <p:nvSpPr>
          <p:cNvPr id="3" name="Espace réservé du contenu 2"/>
          <p:cNvSpPr>
            <a:spLocks noGrp="1"/>
          </p:cNvSpPr>
          <p:nvPr>
            <p:ph type="subTitle" idx="1"/>
          </p:nvPr>
        </p:nvSpPr>
        <p:spPr>
          <a:xfrm>
            <a:off x="1443038" y="759369"/>
            <a:ext cx="7239000" cy="2810549"/>
          </a:xfrm>
        </p:spPr>
        <p:txBody>
          <a:bodyPr>
            <a:normAutofit/>
          </a:bodyPr>
          <a:lstStyle/>
          <a:p>
            <a:endParaRPr lang="fr-FR" dirty="0"/>
          </a:p>
          <a:p>
            <a:pPr>
              <a:buNone/>
            </a:pPr>
            <a:r>
              <a:rPr lang="fr-FR" sz="2000" b="1" dirty="0">
                <a:solidFill>
                  <a:srgbClr val="FF0000"/>
                </a:solidFill>
              </a:rPr>
              <a:t>S’approprier </a:t>
            </a:r>
            <a:endParaRPr lang="fr-FR" sz="2000" dirty="0">
              <a:solidFill>
                <a:srgbClr val="FF0000"/>
              </a:solidFill>
            </a:endParaRPr>
          </a:p>
          <a:p>
            <a:pPr>
              <a:buNone/>
            </a:pPr>
            <a:endParaRPr lang="fr-FR" sz="800" dirty="0"/>
          </a:p>
          <a:p>
            <a:pPr marL="457200" lvl="0" indent="-457200">
              <a:buFont typeface="Wingdings" panose="05000000000000000000" pitchFamily="2" charset="2"/>
              <a:buChar char="ü"/>
            </a:pPr>
            <a:r>
              <a:rPr lang="fr-FR" sz="2000" dirty="0"/>
              <a:t>Identifier les grandeurs physiques pertinentes, leur attribuer un symbole : </a:t>
            </a:r>
            <a:r>
              <a:rPr lang="fr-FR" sz="2000" i="1" dirty="0" err="1"/>
              <a:t>P</a:t>
            </a:r>
            <a:r>
              <a:rPr lang="fr-FR" sz="2000" i="1" baseline="-25000" dirty="0" err="1"/>
              <a:t>o</a:t>
            </a:r>
            <a:r>
              <a:rPr lang="fr-FR" sz="2000" i="1" dirty="0" err="1"/>
              <a:t>,V</a:t>
            </a:r>
            <a:r>
              <a:rPr lang="fr-FR" sz="2000" i="1" dirty="0"/>
              <a:t>, </a:t>
            </a:r>
            <a:r>
              <a:rPr lang="fr-FR" sz="2000" i="1" dirty="0" err="1"/>
              <a:t>T,g</a:t>
            </a:r>
            <a:r>
              <a:rPr lang="fr-FR" sz="2000" i="1" dirty="0"/>
              <a:t>….</a:t>
            </a:r>
            <a:endParaRPr lang="fr-FR" sz="2000" dirty="0"/>
          </a:p>
          <a:p>
            <a:pPr marL="457200" lvl="0" indent="-457200">
              <a:buFont typeface="Wingdings" panose="05000000000000000000" pitchFamily="2" charset="2"/>
              <a:buChar char="ü"/>
            </a:pPr>
            <a:r>
              <a:rPr lang="fr-FR" sz="2000" dirty="0"/>
              <a:t>Identifier le domaine de la physique ou de la chimie dont relève cette problématique. (Ici l’approche peut-être assez différente</a:t>
            </a:r>
            <a:r>
              <a:rPr lang="fr-FR" sz="2000" dirty="0" smtClean="0"/>
              <a:t>)</a:t>
            </a:r>
            <a:endParaRPr lang="fr-FR" sz="2400" dirty="0"/>
          </a:p>
        </p:txBody>
      </p:sp>
      <p:sp>
        <p:nvSpPr>
          <p:cNvPr id="4" name="Espace réservé du contenu 2"/>
          <p:cNvSpPr txBox="1">
            <a:spLocks/>
          </p:cNvSpPr>
          <p:nvPr/>
        </p:nvSpPr>
        <p:spPr bwMode="auto">
          <a:xfrm>
            <a:off x="1443038" y="3532340"/>
            <a:ext cx="7239000" cy="26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Clr>
                <a:schemeClr val="tx2"/>
              </a:buClr>
              <a:buSzPct val="70000"/>
              <a:buFont typeface="Wingdings" pitchFamily="2" charset="2"/>
              <a:buNone/>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endParaRPr lang="fr-FR" kern="0" dirty="0" smtClean="0">
              <a:solidFill>
                <a:srgbClr val="FF0000"/>
              </a:solidFill>
            </a:endParaRPr>
          </a:p>
          <a:p>
            <a:pPr algn="just">
              <a:spcAft>
                <a:spcPts val="0"/>
              </a:spcAft>
            </a:pPr>
            <a:r>
              <a:rPr lang="fr-FR" sz="2600" b="1" kern="0" dirty="0" smtClean="0">
                <a:solidFill>
                  <a:srgbClr val="FF0000"/>
                </a:solidFill>
                <a:latin typeface="Arial"/>
                <a:ea typeface="Calibri"/>
              </a:rPr>
              <a:t>Analyser</a:t>
            </a:r>
            <a:r>
              <a:rPr lang="fr-FR" sz="2600" b="1" kern="0" cap="all" dirty="0" smtClean="0">
                <a:solidFill>
                  <a:srgbClr val="FF0000"/>
                </a:solidFill>
                <a:latin typeface="Arial"/>
                <a:ea typeface="Calibri"/>
              </a:rPr>
              <a:t> : É</a:t>
            </a:r>
            <a:r>
              <a:rPr lang="fr-FR" sz="2600" b="1" kern="0" dirty="0" smtClean="0">
                <a:solidFill>
                  <a:srgbClr val="FF0000"/>
                </a:solidFill>
                <a:latin typeface="Arial"/>
                <a:ea typeface="Calibri"/>
              </a:rPr>
              <a:t>tablir une stratégie de résolution</a:t>
            </a:r>
            <a:r>
              <a:rPr lang="fr-FR" sz="2600" kern="0" dirty="0" smtClean="0">
                <a:solidFill>
                  <a:srgbClr val="FF0000"/>
                </a:solidFill>
                <a:latin typeface="Arial"/>
                <a:ea typeface="Calibri"/>
              </a:rPr>
              <a:t> </a:t>
            </a:r>
            <a:endParaRPr lang="fr-FR" sz="2600" kern="0" dirty="0" smtClean="0">
              <a:solidFill>
                <a:srgbClr val="FF0000"/>
              </a:solidFill>
              <a:latin typeface="Times New Roman"/>
              <a:ea typeface="Times New Roman"/>
            </a:endParaRPr>
          </a:p>
          <a:p>
            <a:pPr algn="just">
              <a:spcAft>
                <a:spcPts val="0"/>
              </a:spcAft>
            </a:pPr>
            <a:r>
              <a:rPr lang="fr-FR" sz="2600" b="1" kern="0" cap="all" dirty="0" smtClean="0">
                <a:latin typeface="Arial"/>
                <a:ea typeface="Calibri"/>
              </a:rPr>
              <a:t> </a:t>
            </a:r>
            <a:endParaRPr lang="fr-FR" sz="2600" kern="0" dirty="0" smtClean="0">
              <a:latin typeface="Times New Roman"/>
              <a:ea typeface="Times New Roman"/>
            </a:endParaRPr>
          </a:p>
          <a:p>
            <a:pPr marL="457200" indent="-457200" algn="just">
              <a:buFont typeface="Wingdings" pitchFamily="2" charset="2"/>
              <a:buChar char="ü"/>
              <a:tabLst>
                <a:tab pos="457200" algn="l"/>
              </a:tabLst>
            </a:pPr>
            <a:r>
              <a:rPr lang="fr-FR" sz="2600" kern="0" dirty="0" smtClean="0">
                <a:latin typeface="Arial"/>
                <a:ea typeface="Calibri"/>
              </a:rPr>
              <a:t>Déterminer et énoncer les lois physiques qui seront utilisées (</a:t>
            </a:r>
            <a:r>
              <a:rPr lang="fr-FR" sz="2600" kern="0" dirty="0" smtClean="0">
                <a:solidFill>
                  <a:srgbClr val="0000FF"/>
                </a:solidFill>
                <a:latin typeface="Arial"/>
                <a:ea typeface="Calibri"/>
              </a:rPr>
              <a:t>gaz parfait </a:t>
            </a:r>
            <a:r>
              <a:rPr lang="fr-FR" sz="2600" kern="0" dirty="0" smtClean="0">
                <a:latin typeface="Arial"/>
                <a:ea typeface="Calibri"/>
              </a:rPr>
              <a:t>ou </a:t>
            </a:r>
            <a:r>
              <a:rPr lang="fr-FR" sz="2600" kern="0" dirty="0" smtClean="0">
                <a:solidFill>
                  <a:srgbClr val="0000FF"/>
                </a:solidFill>
                <a:latin typeface="Arial"/>
                <a:ea typeface="Calibri"/>
              </a:rPr>
              <a:t>équilibre mécanique d’un système</a:t>
            </a:r>
            <a:r>
              <a:rPr lang="fr-FR" sz="2600" kern="0" dirty="0" smtClean="0">
                <a:latin typeface="Arial"/>
                <a:ea typeface="Calibri"/>
              </a:rPr>
              <a:t>).</a:t>
            </a:r>
            <a:endParaRPr lang="fr-FR" sz="2600" kern="0" dirty="0" smtClean="0">
              <a:latin typeface="Times New Roman"/>
              <a:ea typeface="Times New Roman"/>
            </a:endParaRPr>
          </a:p>
          <a:p>
            <a:pPr marL="457200" indent="-457200" algn="just">
              <a:buFont typeface="Wingdings" pitchFamily="2" charset="2"/>
              <a:buChar char="ü"/>
              <a:tabLst>
                <a:tab pos="457200" algn="l"/>
              </a:tabLst>
            </a:pPr>
            <a:r>
              <a:rPr lang="fr-FR" sz="2600" kern="0" dirty="0" smtClean="0">
                <a:latin typeface="Arial"/>
                <a:ea typeface="Calibri"/>
              </a:rPr>
              <a:t>Identifier les étapes principales de la résolution </a:t>
            </a:r>
          </a:p>
          <a:p>
            <a:pPr marL="457200" indent="-457200" algn="just">
              <a:buFont typeface="Wingdings" pitchFamily="2" charset="2"/>
              <a:buChar char="ü"/>
              <a:tabLst>
                <a:tab pos="457200" algn="l"/>
              </a:tabLst>
            </a:pPr>
            <a:r>
              <a:rPr lang="fr-FR" sz="2600" kern="0" dirty="0" smtClean="0">
                <a:latin typeface="Arial"/>
                <a:ea typeface="Calibri"/>
              </a:rPr>
              <a:t>Identifier les hypothèses à formuler pour accéder à différents ordres de grandeur.</a:t>
            </a:r>
            <a:endParaRPr lang="fr-FR" sz="2600" kern="0" dirty="0">
              <a:latin typeface="Times New Roman"/>
              <a:ea typeface="Times New Roman"/>
            </a:endParaRPr>
          </a:p>
        </p:txBody>
      </p:sp>
    </p:spTree>
    <p:extLst>
      <p:ext uri="{BB962C8B-B14F-4D97-AF65-F5344CB8AC3E}">
        <p14:creationId xmlns:p14="http://schemas.microsoft.com/office/powerpoint/2010/main" val="13622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0512" y="-263046"/>
            <a:ext cx="7239000" cy="1444625"/>
          </a:xfrm>
        </p:spPr>
        <p:txBody>
          <a:bodyPr/>
          <a:lstStyle/>
          <a:p>
            <a:r>
              <a:rPr lang="fr-FR" sz="3200" dirty="0" smtClean="0"/>
              <a:t>Compétences mises en jeu</a:t>
            </a:r>
            <a:endParaRPr lang="fr-FR" sz="3200" dirty="0"/>
          </a:p>
        </p:txBody>
      </p:sp>
      <p:sp>
        <p:nvSpPr>
          <p:cNvPr id="3" name="Espace réservé du contenu 2"/>
          <p:cNvSpPr>
            <a:spLocks noGrp="1"/>
          </p:cNvSpPr>
          <p:nvPr>
            <p:ph type="subTitle" idx="1"/>
          </p:nvPr>
        </p:nvSpPr>
        <p:spPr>
          <a:xfrm>
            <a:off x="1305252" y="1272936"/>
            <a:ext cx="7239000" cy="4438931"/>
          </a:xfrm>
        </p:spPr>
        <p:txBody>
          <a:bodyPr>
            <a:normAutofit fontScale="47500" lnSpcReduction="20000"/>
          </a:bodyPr>
          <a:lstStyle/>
          <a:p>
            <a:pPr algn="just"/>
            <a:endParaRPr lang="fr-FR" dirty="0">
              <a:solidFill>
                <a:srgbClr val="FF0000"/>
              </a:solidFill>
            </a:endParaRPr>
          </a:p>
          <a:p>
            <a:pPr algn="just">
              <a:buNone/>
            </a:pPr>
            <a:r>
              <a:rPr lang="fr-FR" sz="3800" b="1" dirty="0">
                <a:solidFill>
                  <a:srgbClr val="FF0000"/>
                </a:solidFill>
              </a:rPr>
              <a:t>Réaliser : Mettre en œuvre la stratégie </a:t>
            </a:r>
            <a:endParaRPr lang="fr-FR" sz="3800" dirty="0">
              <a:solidFill>
                <a:srgbClr val="FF0000"/>
              </a:solidFill>
            </a:endParaRPr>
          </a:p>
          <a:p>
            <a:pPr algn="just">
              <a:buNone/>
            </a:pPr>
            <a:r>
              <a:rPr lang="fr-FR" sz="3800" b="1" dirty="0"/>
              <a:t> </a:t>
            </a:r>
            <a:endParaRPr lang="fr-FR" sz="3800" dirty="0"/>
          </a:p>
          <a:p>
            <a:pPr marL="571500" indent="-571500" algn="just">
              <a:buFont typeface="Wingdings" panose="05000000000000000000" pitchFamily="2" charset="2"/>
              <a:buChar char="ü"/>
            </a:pPr>
            <a:r>
              <a:rPr lang="fr-FR" sz="4200" dirty="0"/>
              <a:t>La difficulté réside essentiellement dans la donnée d’ordres de grandeur qui relèvent de la </a:t>
            </a:r>
            <a:r>
              <a:rPr lang="fr-FR" sz="4200" dirty="0">
                <a:solidFill>
                  <a:srgbClr val="FF0000"/>
                </a:solidFill>
              </a:rPr>
              <a:t>culture scientifique</a:t>
            </a:r>
            <a:r>
              <a:rPr lang="fr-FR" sz="4200" dirty="0"/>
              <a:t> et à l</a:t>
            </a:r>
            <a:r>
              <a:rPr lang="fr-FR" sz="4200" dirty="0">
                <a:solidFill>
                  <a:srgbClr val="FF0000"/>
                </a:solidFill>
              </a:rPr>
              <a:t>’initiative</a:t>
            </a:r>
            <a:r>
              <a:rPr lang="fr-FR" sz="4200" dirty="0"/>
              <a:t> dont on doit faire preuve concernant les </a:t>
            </a:r>
            <a:r>
              <a:rPr lang="fr-FR" sz="4200" dirty="0">
                <a:solidFill>
                  <a:srgbClr val="FF0000"/>
                </a:solidFill>
              </a:rPr>
              <a:t>prises de décision</a:t>
            </a:r>
            <a:r>
              <a:rPr lang="fr-FR" sz="4200" dirty="0"/>
              <a:t>.</a:t>
            </a:r>
          </a:p>
          <a:p>
            <a:pPr marL="571500" indent="-571500" algn="just">
              <a:buFont typeface="Wingdings" panose="05000000000000000000" pitchFamily="2" charset="2"/>
              <a:buChar char="ü"/>
            </a:pPr>
            <a:r>
              <a:rPr lang="fr-FR" sz="4200" dirty="0"/>
              <a:t>Faire preuve d’initiative dans l’évaluation éventuelle des grandeurs comme le volume du gaz, la pression, la température, l’uniformité de l’accélération de pesanteur…</a:t>
            </a:r>
          </a:p>
          <a:p>
            <a:pPr marL="571500" indent="-571500" algn="just">
              <a:buFont typeface="Wingdings" panose="05000000000000000000" pitchFamily="2" charset="2"/>
              <a:buChar char="ü"/>
            </a:pPr>
            <a:r>
              <a:rPr lang="fr-FR" sz="4200" dirty="0"/>
              <a:t>Donner les ordres de grandeur (éventuellement utiles) : surface de la Terre, hauteur de l’atmosphère, composition de l’air, pression atmosphérique, masse molaire de N</a:t>
            </a:r>
            <a:r>
              <a:rPr lang="fr-FR" sz="4200" baseline="-25000" dirty="0"/>
              <a:t>2</a:t>
            </a:r>
            <a:r>
              <a:rPr lang="fr-FR" sz="4200" dirty="0"/>
              <a:t>, température moyenne…</a:t>
            </a:r>
          </a:p>
          <a:p>
            <a:pPr marL="571500" indent="-571500" algn="just">
              <a:buFont typeface="Wingdings" panose="05000000000000000000" pitchFamily="2" charset="2"/>
              <a:buChar char="ü"/>
            </a:pPr>
            <a:r>
              <a:rPr lang="fr-FR" sz="4200" dirty="0"/>
              <a:t>Mener la démarche jusqu’au bout afin de répondre explicitement à la question posée.</a:t>
            </a:r>
          </a:p>
        </p:txBody>
      </p:sp>
    </p:spTree>
    <p:extLst>
      <p:ext uri="{BB962C8B-B14F-4D97-AF65-F5344CB8AC3E}">
        <p14:creationId xmlns:p14="http://schemas.microsoft.com/office/powerpoint/2010/main" val="39564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5252" y="-400833"/>
            <a:ext cx="7239000" cy="1444625"/>
          </a:xfrm>
        </p:spPr>
        <p:txBody>
          <a:bodyPr/>
          <a:lstStyle/>
          <a:p>
            <a:r>
              <a:rPr lang="fr-FR" sz="3200" dirty="0" smtClean="0"/>
              <a:t>Compétences mises en jeu</a:t>
            </a:r>
            <a:endParaRPr lang="fr-FR" sz="3200" dirty="0"/>
          </a:p>
        </p:txBody>
      </p:sp>
      <p:sp>
        <p:nvSpPr>
          <p:cNvPr id="3" name="Espace réservé du contenu 2"/>
          <p:cNvSpPr>
            <a:spLocks noGrp="1"/>
          </p:cNvSpPr>
          <p:nvPr>
            <p:ph type="subTitle" idx="1"/>
          </p:nvPr>
        </p:nvSpPr>
        <p:spPr>
          <a:xfrm>
            <a:off x="1317778" y="789140"/>
            <a:ext cx="7239000" cy="3438895"/>
          </a:xfrm>
        </p:spPr>
        <p:txBody>
          <a:bodyPr>
            <a:normAutofit fontScale="92500"/>
          </a:bodyPr>
          <a:lstStyle/>
          <a:p>
            <a:endParaRPr lang="fr-FR" dirty="0"/>
          </a:p>
          <a:p>
            <a:pPr>
              <a:buNone/>
            </a:pPr>
            <a:r>
              <a:rPr lang="fr-FR" sz="2200" b="1" dirty="0">
                <a:solidFill>
                  <a:srgbClr val="FF0000"/>
                </a:solidFill>
              </a:rPr>
              <a:t>Valider : Avoir un regard critique sur les résultats obtenus</a:t>
            </a:r>
            <a:r>
              <a:rPr lang="fr-FR" sz="2200" dirty="0">
                <a:solidFill>
                  <a:srgbClr val="FF0000"/>
                </a:solidFill>
              </a:rPr>
              <a:t> </a:t>
            </a:r>
          </a:p>
          <a:p>
            <a:pPr>
              <a:buNone/>
            </a:pPr>
            <a:r>
              <a:rPr lang="fr-FR" sz="2200" b="1" dirty="0"/>
              <a:t> </a:t>
            </a:r>
            <a:endParaRPr lang="fr-FR" sz="2200" dirty="0"/>
          </a:p>
          <a:p>
            <a:pPr marL="342900" indent="-342900">
              <a:buFont typeface="Wingdings" panose="05000000000000000000" pitchFamily="2" charset="2"/>
              <a:buChar char="ü"/>
            </a:pPr>
            <a:r>
              <a:rPr lang="fr-FR" sz="2200" dirty="0"/>
              <a:t>S’assurer que l’on a répondu à la question posée.</a:t>
            </a:r>
          </a:p>
          <a:p>
            <a:pPr marL="342900" indent="-342900">
              <a:buFont typeface="Wingdings" panose="05000000000000000000" pitchFamily="2" charset="2"/>
              <a:buChar char="ü"/>
            </a:pPr>
            <a:r>
              <a:rPr lang="fr-FR" sz="2200" dirty="0"/>
              <a:t>Analyser les conséquences du résultat obtenu en s’appuyant sur ses connaissances et son </a:t>
            </a:r>
            <a:r>
              <a:rPr lang="fr-FR" sz="2200" dirty="0" smtClean="0"/>
              <a:t>«</a:t>
            </a:r>
            <a:r>
              <a:rPr lang="fr-FR" sz="2200" dirty="0" smtClean="0">
                <a:solidFill>
                  <a:srgbClr val="0000FF"/>
                </a:solidFill>
              </a:rPr>
              <a:t>bon sens</a:t>
            </a:r>
            <a:r>
              <a:rPr lang="fr-FR" sz="2200" dirty="0" smtClean="0"/>
              <a:t>».</a:t>
            </a:r>
            <a:endParaRPr lang="fr-FR" sz="2200" dirty="0"/>
          </a:p>
          <a:p>
            <a:pPr marL="342900" indent="-342900">
              <a:buFont typeface="Wingdings" panose="05000000000000000000" pitchFamily="2" charset="2"/>
              <a:buChar char="ü"/>
            </a:pPr>
            <a:r>
              <a:rPr lang="fr-FR" sz="2200" dirty="0"/>
              <a:t>Remettre en cause un modèle en identifiant les approximations faites et les </a:t>
            </a:r>
            <a:r>
              <a:rPr lang="fr-FR" sz="2200" dirty="0" smtClean="0"/>
              <a:t>«</a:t>
            </a:r>
            <a:r>
              <a:rPr lang="fr-FR" sz="2200" dirty="0" smtClean="0">
                <a:solidFill>
                  <a:srgbClr val="0000FF"/>
                </a:solidFill>
              </a:rPr>
              <a:t>maillons faibles</a:t>
            </a:r>
            <a:r>
              <a:rPr lang="fr-FR" sz="2200" dirty="0" smtClean="0"/>
              <a:t>» </a:t>
            </a:r>
            <a:r>
              <a:rPr lang="fr-FR" sz="2200" dirty="0"/>
              <a:t>de la démarche.</a:t>
            </a:r>
          </a:p>
        </p:txBody>
      </p:sp>
      <p:sp>
        <p:nvSpPr>
          <p:cNvPr id="4" name="Espace réservé du contenu 2"/>
          <p:cNvSpPr txBox="1">
            <a:spLocks/>
          </p:cNvSpPr>
          <p:nvPr/>
        </p:nvSpPr>
        <p:spPr bwMode="auto">
          <a:xfrm>
            <a:off x="1543245" y="3873632"/>
            <a:ext cx="7239000" cy="262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tx2"/>
              </a:buClr>
              <a:buSzPct val="70000"/>
              <a:buFont typeface="Wingdings" pitchFamily="2" charset="2"/>
              <a:buNone/>
              <a:defRPr sz="29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Arial" pitchFamily="34" charset="0"/>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endParaRPr lang="fr-FR" sz="2000" kern="0" dirty="0" smtClean="0"/>
          </a:p>
          <a:p>
            <a:r>
              <a:rPr lang="fr-FR" sz="2000" b="1" kern="0" dirty="0" smtClean="0">
                <a:solidFill>
                  <a:srgbClr val="FF0000"/>
                </a:solidFill>
              </a:rPr>
              <a:t>Communiquer : Rédiger la solution</a:t>
            </a:r>
            <a:endParaRPr lang="fr-FR" sz="2000" kern="0" dirty="0" smtClean="0">
              <a:solidFill>
                <a:srgbClr val="FF0000"/>
              </a:solidFill>
            </a:endParaRPr>
          </a:p>
          <a:p>
            <a:r>
              <a:rPr lang="fr-FR" sz="2000" b="1" kern="0" dirty="0" smtClean="0"/>
              <a:t> </a:t>
            </a:r>
            <a:endParaRPr lang="fr-FR" sz="2000" kern="0" dirty="0" smtClean="0"/>
          </a:p>
          <a:p>
            <a:pPr marL="342900" indent="-342900">
              <a:buFont typeface="Wingdings" pitchFamily="2" charset="2"/>
              <a:buChar char="ü"/>
            </a:pPr>
            <a:r>
              <a:rPr lang="fr-FR" sz="2000" kern="0" dirty="0" smtClean="0"/>
              <a:t>Expliquer le raisonnement, décrire la démarche suivie et commenter le résultat.</a:t>
            </a:r>
          </a:p>
          <a:p>
            <a:pPr marL="342900" indent="-342900">
              <a:buFont typeface="Wingdings" pitchFamily="2" charset="2"/>
              <a:buChar char="ü"/>
            </a:pPr>
            <a:r>
              <a:rPr lang="fr-FR" sz="2000" kern="0" dirty="0" smtClean="0"/>
              <a:t>Présenter les résultats en utilisant un mode de représentation approprié.</a:t>
            </a:r>
            <a:endParaRPr lang="fr-FR" sz="2000" kern="0" dirty="0"/>
          </a:p>
        </p:txBody>
      </p:sp>
    </p:spTree>
    <p:extLst>
      <p:ext uri="{BB962C8B-B14F-4D97-AF65-F5344CB8AC3E}">
        <p14:creationId xmlns:p14="http://schemas.microsoft.com/office/powerpoint/2010/main" val="33300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6484" y="413359"/>
            <a:ext cx="7239000" cy="730641"/>
          </a:xfrm>
        </p:spPr>
        <p:txBody>
          <a:bodyPr/>
          <a:lstStyle/>
          <a:p>
            <a:r>
              <a:rPr lang="fr-FR" sz="3200" dirty="0" smtClean="0">
                <a:solidFill>
                  <a:schemeClr val="accent5">
                    <a:lumMod val="50000"/>
                  </a:schemeClr>
                </a:solidFill>
              </a:rPr>
              <a:t>Et l’évaluation ???</a:t>
            </a:r>
            <a:endParaRPr lang="fr-FR" sz="3200" dirty="0">
              <a:solidFill>
                <a:schemeClr val="accent5">
                  <a:lumMod val="50000"/>
                </a:schemeClr>
              </a:solidFill>
            </a:endParaRPr>
          </a:p>
        </p:txBody>
      </p:sp>
      <p:sp>
        <p:nvSpPr>
          <p:cNvPr id="3" name="Espace réservé du contenu 2"/>
          <p:cNvSpPr>
            <a:spLocks noGrp="1"/>
          </p:cNvSpPr>
          <p:nvPr>
            <p:ph type="subTitle" idx="1"/>
          </p:nvPr>
        </p:nvSpPr>
        <p:spPr>
          <a:xfrm>
            <a:off x="1455564" y="1360619"/>
            <a:ext cx="7239000" cy="2359612"/>
          </a:xfrm>
        </p:spPr>
        <p:txBody>
          <a:bodyPr>
            <a:normAutofit fontScale="70000" lnSpcReduction="20000"/>
          </a:bodyPr>
          <a:lstStyle/>
          <a:p>
            <a:pPr marL="457200" indent="-457200" algn="just">
              <a:buFont typeface="Wingdings" panose="05000000000000000000" pitchFamily="2" charset="2"/>
              <a:buChar char="ü"/>
            </a:pPr>
            <a:r>
              <a:rPr lang="fr-FR" dirty="0"/>
              <a:t>Concernant la problématique de l’évaluation, la variabilité du schéma de résolution atteste qu</a:t>
            </a:r>
            <a:r>
              <a:rPr lang="fr-FR" dirty="0">
                <a:solidFill>
                  <a:srgbClr val="FF0000"/>
                </a:solidFill>
              </a:rPr>
              <a:t>’il n’est pas possible de procéder à une évaluation « classique</a:t>
            </a:r>
            <a:r>
              <a:rPr lang="fr-FR" dirty="0"/>
              <a:t> » comme pour un exercice guidé comportant des questions successives qui structurent par avance le plan de la résolution. </a:t>
            </a:r>
            <a:endParaRPr lang="fr-FR" dirty="0" smtClean="0"/>
          </a:p>
          <a:p>
            <a:pPr marL="457200" indent="-457200" algn="just">
              <a:buFont typeface="Wingdings" panose="05000000000000000000" pitchFamily="2" charset="2"/>
              <a:buChar char="ü"/>
            </a:pPr>
            <a:endParaRPr lang="fr-FR" dirty="0"/>
          </a:p>
          <a:p>
            <a:pPr marL="457200" indent="-457200" algn="just">
              <a:buFont typeface="Wingdings" panose="05000000000000000000" pitchFamily="2" charset="2"/>
              <a:buChar char="ü"/>
            </a:pPr>
            <a:r>
              <a:rPr lang="fr-FR" dirty="0" smtClean="0"/>
              <a:t>L’utilisation d’une grille d’évaluations de compétences s’avère un outil indispensable…</a:t>
            </a:r>
            <a:endParaRPr lang="fr-FR" dirty="0"/>
          </a:p>
          <a:p>
            <a:pPr>
              <a:buNone/>
            </a:pPr>
            <a:endParaRPr lang="fr-FR" dirty="0"/>
          </a:p>
          <a:p>
            <a:endParaRPr lang="fr-F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750" y="3818127"/>
            <a:ext cx="3428885" cy="25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0828" y="3818127"/>
            <a:ext cx="3557391" cy="25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5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 calcmode="lin" valueType="num">
                                      <p:cBhvr>
                                        <p:cTn id="19" dur="1000" fill="hold"/>
                                        <p:tgtEl>
                                          <p:spTgt spid="5122"/>
                                        </p:tgtEl>
                                        <p:attrNameLst>
                                          <p:attrName>style.rotation</p:attrName>
                                        </p:attrNameLst>
                                      </p:cBhvr>
                                      <p:tavLst>
                                        <p:tav tm="0">
                                          <p:val>
                                            <p:fltVal val="90"/>
                                          </p:val>
                                        </p:tav>
                                        <p:tav tm="100000">
                                          <p:val>
                                            <p:fltVal val="0"/>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 calcmode="lin" valueType="num">
                                      <p:cBhvr>
                                        <p:cTn id="25" dur="1000" fill="hold"/>
                                        <p:tgtEl>
                                          <p:spTgt spid="5123"/>
                                        </p:tgtEl>
                                        <p:attrNameLst>
                                          <p:attrName>ppt_w</p:attrName>
                                        </p:attrNameLst>
                                      </p:cBhvr>
                                      <p:tavLst>
                                        <p:tav tm="0">
                                          <p:val>
                                            <p:fltVal val="0"/>
                                          </p:val>
                                        </p:tav>
                                        <p:tav tm="100000">
                                          <p:val>
                                            <p:strVal val="#ppt_w"/>
                                          </p:val>
                                        </p:tav>
                                      </p:tavLst>
                                    </p:anim>
                                    <p:anim calcmode="lin" valueType="num">
                                      <p:cBhvr>
                                        <p:cTn id="26" dur="1000" fill="hold"/>
                                        <p:tgtEl>
                                          <p:spTgt spid="5123"/>
                                        </p:tgtEl>
                                        <p:attrNameLst>
                                          <p:attrName>ppt_h</p:attrName>
                                        </p:attrNameLst>
                                      </p:cBhvr>
                                      <p:tavLst>
                                        <p:tav tm="0">
                                          <p:val>
                                            <p:fltVal val="0"/>
                                          </p:val>
                                        </p:tav>
                                        <p:tav tm="100000">
                                          <p:val>
                                            <p:strVal val="#ppt_h"/>
                                          </p:val>
                                        </p:tav>
                                      </p:tavLst>
                                    </p:anim>
                                    <p:anim calcmode="lin" valueType="num">
                                      <p:cBhvr>
                                        <p:cTn id="27" dur="1000" fill="hold"/>
                                        <p:tgtEl>
                                          <p:spTgt spid="5123"/>
                                        </p:tgtEl>
                                        <p:attrNameLst>
                                          <p:attrName>style.rotation</p:attrName>
                                        </p:attrNameLst>
                                      </p:cBhvr>
                                      <p:tavLst>
                                        <p:tav tm="0">
                                          <p:val>
                                            <p:fltVal val="90"/>
                                          </p:val>
                                        </p:tav>
                                        <p:tav tm="100000">
                                          <p:val>
                                            <p:fltVal val="0"/>
                                          </p:val>
                                        </p:tav>
                                      </p:tavLst>
                                    </p:anim>
                                    <p:animEffect transition="in" filter="fade">
                                      <p:cBhvr>
                                        <p:cTn id="28"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ctrTitle"/>
          </p:nvPr>
        </p:nvSpPr>
        <p:spPr>
          <a:xfrm>
            <a:off x="1417311" y="1946993"/>
            <a:ext cx="7239000" cy="781985"/>
          </a:xfrm>
        </p:spPr>
        <p:txBody>
          <a:bodyPr/>
          <a:lstStyle/>
          <a:p>
            <a:pPr algn="ctr"/>
            <a:r>
              <a:rPr lang="fr-FR" altLang="fr-FR" sz="3200" b="1" dirty="0" smtClean="0">
                <a:latin typeface="Arial" charset="0"/>
              </a:rPr>
              <a:t>Petite réflexion avant de conclure :</a:t>
            </a:r>
            <a:br>
              <a:rPr lang="fr-FR" altLang="fr-FR" sz="3200" b="1" dirty="0" smtClean="0">
                <a:latin typeface="Arial" charset="0"/>
              </a:rPr>
            </a:br>
            <a:r>
              <a:rPr lang="fr-FR" altLang="fr-FR" sz="3200" b="1" dirty="0" smtClean="0">
                <a:latin typeface="Arial" charset="0"/>
              </a:rPr>
              <a:t/>
            </a:r>
            <a:br>
              <a:rPr lang="fr-FR" altLang="fr-FR" sz="3200" b="1" dirty="0" smtClean="0">
                <a:latin typeface="Arial" charset="0"/>
              </a:rPr>
            </a:br>
            <a:r>
              <a:rPr lang="fr-FR" altLang="fr-FR" sz="3200" b="1" dirty="0" smtClean="0">
                <a:solidFill>
                  <a:srgbClr val="FF0000"/>
                </a:solidFill>
                <a:latin typeface="Arial" charset="0"/>
              </a:rPr>
              <a:t>Alors l'eau qu'on </a:t>
            </a:r>
            <a:r>
              <a:rPr lang="fr-FR" altLang="fr-FR" sz="3200" b="1" dirty="0" smtClean="0">
                <a:solidFill>
                  <a:srgbClr val="FF0000"/>
                </a:solidFill>
                <a:latin typeface="Arial" charset="0"/>
              </a:rPr>
              <a:t>a bu ce midi</a:t>
            </a:r>
            <a:br>
              <a:rPr lang="fr-FR" altLang="fr-FR" sz="3200" b="1" dirty="0" smtClean="0">
                <a:solidFill>
                  <a:srgbClr val="FF0000"/>
                </a:solidFill>
                <a:latin typeface="Arial" charset="0"/>
              </a:rPr>
            </a:br>
            <a:r>
              <a:rPr lang="fr-FR" altLang="fr-FR" sz="3200" b="1" dirty="0" smtClean="0">
                <a:solidFill>
                  <a:srgbClr val="FF0000"/>
                </a:solidFill>
                <a:latin typeface="Arial" charset="0"/>
              </a:rPr>
              <a:t> </a:t>
            </a:r>
            <a:r>
              <a:rPr lang="fr-FR" altLang="fr-FR" sz="3200" b="1" dirty="0" smtClean="0">
                <a:solidFill>
                  <a:srgbClr val="FF0000"/>
                </a:solidFill>
                <a:latin typeface="Arial" charset="0"/>
              </a:rPr>
              <a:t>a-t-elle été réellement déjà bue avant </a:t>
            </a:r>
            <a:r>
              <a:rPr lang="fr-FR" altLang="fr-FR" b="1" dirty="0" smtClean="0">
                <a:solidFill>
                  <a:srgbClr val="FF0000"/>
                </a:solidFill>
                <a:latin typeface="Arial" charset="0"/>
              </a:rPr>
              <a:t>???</a:t>
            </a:r>
            <a:endParaRPr lang="fr-FR" altLang="fr-FR" dirty="0" smtClean="0">
              <a:solidFill>
                <a:srgbClr val="FF0000"/>
              </a:solidFill>
              <a:latin typeface="Arial" charset="0"/>
            </a:endParaRPr>
          </a:p>
        </p:txBody>
      </p:sp>
      <p:sp>
        <p:nvSpPr>
          <p:cNvPr id="1536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190730BF-AF0F-4ECD-A7F5-A424335EEDA8}" type="slidenum">
              <a:rPr lang="fr-FR" altLang="fr-FR" sz="1200" smtClean="0">
                <a:latin typeface="Verdana" pitchFamily="34" charset="0"/>
              </a:rPr>
              <a:pPr eaLnBrk="1" hangingPunct="1">
                <a:spcBef>
                  <a:spcPct val="0"/>
                </a:spcBef>
                <a:buClrTx/>
                <a:buSzTx/>
                <a:buFontTx/>
                <a:buNone/>
              </a:pPr>
              <a:t>29</a:t>
            </a:fld>
            <a:endParaRPr lang="fr-FR" altLang="fr-FR" sz="1200" smtClean="0">
              <a:latin typeface="Verdana" pitchFamily="34"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444" y="2928756"/>
            <a:ext cx="2880985" cy="320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wipe(down)">
                                      <p:cBhvr>
                                        <p:cTn id="14" dur="580">
                                          <p:stCondLst>
                                            <p:cond delay="0"/>
                                          </p:stCondLst>
                                        </p:cTn>
                                        <p:tgtEl>
                                          <p:spTgt spid="15364"/>
                                        </p:tgtEl>
                                      </p:cBhvr>
                                    </p:animEffect>
                                    <p:anim calcmode="lin" valueType="num">
                                      <p:cBhvr>
                                        <p:cTn id="15"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20" dur="26">
                                          <p:stCondLst>
                                            <p:cond delay="650"/>
                                          </p:stCondLst>
                                        </p:cTn>
                                        <p:tgtEl>
                                          <p:spTgt spid="15364"/>
                                        </p:tgtEl>
                                      </p:cBhvr>
                                      <p:to x="100000" y="60000"/>
                                    </p:animScale>
                                    <p:animScale>
                                      <p:cBhvr>
                                        <p:cTn id="21" dur="166" decel="50000">
                                          <p:stCondLst>
                                            <p:cond delay="676"/>
                                          </p:stCondLst>
                                        </p:cTn>
                                        <p:tgtEl>
                                          <p:spTgt spid="15364"/>
                                        </p:tgtEl>
                                      </p:cBhvr>
                                      <p:to x="100000" y="100000"/>
                                    </p:animScale>
                                    <p:animScale>
                                      <p:cBhvr>
                                        <p:cTn id="22" dur="26">
                                          <p:stCondLst>
                                            <p:cond delay="1312"/>
                                          </p:stCondLst>
                                        </p:cTn>
                                        <p:tgtEl>
                                          <p:spTgt spid="15364"/>
                                        </p:tgtEl>
                                      </p:cBhvr>
                                      <p:to x="100000" y="80000"/>
                                    </p:animScale>
                                    <p:animScale>
                                      <p:cBhvr>
                                        <p:cTn id="23" dur="166" decel="50000">
                                          <p:stCondLst>
                                            <p:cond delay="1338"/>
                                          </p:stCondLst>
                                        </p:cTn>
                                        <p:tgtEl>
                                          <p:spTgt spid="15364"/>
                                        </p:tgtEl>
                                      </p:cBhvr>
                                      <p:to x="100000" y="100000"/>
                                    </p:animScale>
                                    <p:animScale>
                                      <p:cBhvr>
                                        <p:cTn id="24" dur="26">
                                          <p:stCondLst>
                                            <p:cond delay="1642"/>
                                          </p:stCondLst>
                                        </p:cTn>
                                        <p:tgtEl>
                                          <p:spTgt spid="15364"/>
                                        </p:tgtEl>
                                      </p:cBhvr>
                                      <p:to x="100000" y="90000"/>
                                    </p:animScale>
                                    <p:animScale>
                                      <p:cBhvr>
                                        <p:cTn id="25" dur="166" decel="50000">
                                          <p:stCondLst>
                                            <p:cond delay="1668"/>
                                          </p:stCondLst>
                                        </p:cTn>
                                        <p:tgtEl>
                                          <p:spTgt spid="15364"/>
                                        </p:tgtEl>
                                      </p:cBhvr>
                                      <p:to x="100000" y="100000"/>
                                    </p:animScale>
                                    <p:animScale>
                                      <p:cBhvr>
                                        <p:cTn id="26" dur="26">
                                          <p:stCondLst>
                                            <p:cond delay="1808"/>
                                          </p:stCondLst>
                                        </p:cTn>
                                        <p:tgtEl>
                                          <p:spTgt spid="15364"/>
                                        </p:tgtEl>
                                      </p:cBhvr>
                                      <p:to x="100000" y="95000"/>
                                    </p:animScale>
                                    <p:animScale>
                                      <p:cBhvr>
                                        <p:cTn id="27" dur="166" decel="50000">
                                          <p:stCondLst>
                                            <p:cond delay="1834"/>
                                          </p:stCondLst>
                                        </p:cTn>
                                        <p:tgtEl>
                                          <p:spTgt spid="153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FDB6F5AD-36C6-4E1F-A95B-7F4D82A3CD91}" type="slidenum">
              <a:rPr lang="fr-FR" altLang="fr-FR" sz="1200" smtClean="0">
                <a:latin typeface="Verdana" pitchFamily="34" charset="0"/>
              </a:rPr>
              <a:pPr eaLnBrk="1" hangingPunct="1">
                <a:spcBef>
                  <a:spcPct val="0"/>
                </a:spcBef>
                <a:buClrTx/>
                <a:buSzTx/>
                <a:buFontTx/>
                <a:buNone/>
              </a:pPr>
              <a:t>3</a:t>
            </a:fld>
            <a:endParaRPr lang="fr-FR" altLang="fr-FR" sz="1200" smtClean="0">
              <a:latin typeface="Verdana" pitchFamily="34" charset="0"/>
            </a:endParaRPr>
          </a:p>
        </p:txBody>
      </p:sp>
      <p:sp>
        <p:nvSpPr>
          <p:cNvPr id="37890" name="Text Box 2"/>
          <p:cNvSpPr txBox="1">
            <a:spLocks noChangeArrowheads="1"/>
          </p:cNvSpPr>
          <p:nvPr/>
        </p:nvSpPr>
        <p:spPr bwMode="auto">
          <a:xfrm>
            <a:off x="1087438" y="1493838"/>
            <a:ext cx="77978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Char char="•"/>
            </a:pPr>
            <a:r>
              <a:rPr lang="fr-FR" altLang="fr-FR" sz="1800" dirty="0"/>
              <a:t> </a:t>
            </a:r>
            <a:r>
              <a:rPr lang="fr-FR" altLang="fr-FR" sz="2000" dirty="0"/>
              <a:t>Activité au cours de laquelle l’élève construit et met en œuvre un raisonnement argumenté (</a:t>
            </a:r>
            <a:r>
              <a:rPr lang="fr-FR" altLang="fr-FR" sz="2000" u="sng" dirty="0">
                <a:solidFill>
                  <a:srgbClr val="FF0000"/>
                </a:solidFill>
              </a:rPr>
              <a:t>qui peut recourir à l’expérience</a:t>
            </a:r>
            <a:r>
              <a:rPr lang="fr-FR" altLang="fr-FR" sz="2000" dirty="0"/>
              <a:t>) pour répondre à une problématique scientifique.</a:t>
            </a:r>
          </a:p>
          <a:p>
            <a:pPr eaLnBrk="1" hangingPunct="1">
              <a:spcBef>
                <a:spcPct val="0"/>
              </a:spcBef>
              <a:buClrTx/>
              <a:buSzTx/>
              <a:buFontTx/>
              <a:buChar char="•"/>
            </a:pPr>
            <a:endParaRPr lang="fr-FR" altLang="fr-FR" sz="900" dirty="0"/>
          </a:p>
          <a:p>
            <a:pPr lvl="1" eaLnBrk="1" hangingPunct="1">
              <a:spcBef>
                <a:spcPct val="0"/>
              </a:spcBef>
              <a:buClrTx/>
              <a:buSzTx/>
              <a:buFontTx/>
              <a:buChar char="•"/>
            </a:pPr>
            <a:r>
              <a:rPr lang="fr-FR" altLang="fr-FR" sz="2000" dirty="0"/>
              <a:t> </a:t>
            </a:r>
            <a:r>
              <a:rPr lang="fr-FR" altLang="fr-FR" sz="2000" dirty="0">
                <a:solidFill>
                  <a:srgbClr val="FF0000"/>
                </a:solidFill>
              </a:rPr>
              <a:t>les étapes de la résolution ne sont pas données</a:t>
            </a:r>
          </a:p>
          <a:p>
            <a:pPr lvl="1"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la formulation du problème rend impossible une résolution </a:t>
            </a:r>
            <a:r>
              <a:rPr lang="fr-FR" altLang="fr-FR" sz="2000" dirty="0" smtClean="0"/>
              <a:t>«mécanique» </a:t>
            </a:r>
            <a:r>
              <a:rPr lang="fr-FR" altLang="fr-FR" sz="2000" dirty="0"/>
              <a:t>par l’application directe d’une formule par exemple</a:t>
            </a:r>
          </a:p>
          <a:p>
            <a:pPr lvl="1"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a:t>
            </a:r>
            <a:r>
              <a:rPr lang="fr-FR" altLang="fr-FR" sz="2000" dirty="0">
                <a:solidFill>
                  <a:srgbClr val="FF0000"/>
                </a:solidFill>
              </a:rPr>
              <a:t>plusieurs chemins de résolution sont possibles</a:t>
            </a:r>
          </a:p>
          <a:p>
            <a:pPr lvl="1"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plusieurs niveaux de complexité sont envisageables : ce n’est jamais terminé !</a:t>
            </a:r>
          </a:p>
          <a:p>
            <a:pPr lvl="1"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les données utiles ne sont pas apportées de manière séquentielle et </a:t>
            </a:r>
            <a:r>
              <a:rPr lang="fr-FR" altLang="fr-FR" sz="2000" dirty="0" smtClean="0"/>
              <a:t>locale; </a:t>
            </a:r>
            <a:r>
              <a:rPr lang="fr-FR" altLang="fr-FR" sz="2000" dirty="0">
                <a:solidFill>
                  <a:srgbClr val="FF0000"/>
                </a:solidFill>
              </a:rPr>
              <a:t>il peut y avoir des données manquantes</a:t>
            </a:r>
          </a:p>
          <a:p>
            <a:pPr lvl="1" eaLnBrk="1" hangingPunct="1">
              <a:spcBef>
                <a:spcPct val="0"/>
              </a:spcBef>
              <a:buClrTx/>
              <a:buSzTx/>
              <a:buFontTx/>
              <a:buChar char="•"/>
            </a:pPr>
            <a:endParaRPr lang="fr-FR" altLang="fr-FR" sz="1800" dirty="0"/>
          </a:p>
        </p:txBody>
      </p:sp>
      <p:sp>
        <p:nvSpPr>
          <p:cNvPr id="4100" name="Rectangle 4"/>
          <p:cNvSpPr>
            <a:spLocks noChangeArrowheads="1"/>
          </p:cNvSpPr>
          <p:nvPr/>
        </p:nvSpPr>
        <p:spPr bwMode="auto">
          <a:xfrm>
            <a:off x="985044" y="957858"/>
            <a:ext cx="7781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lnSpc>
                <a:spcPct val="80000"/>
              </a:lnSpc>
              <a:buFont typeface="Wingdings" pitchFamily="2" charset="2"/>
              <a:buNone/>
            </a:pPr>
            <a:r>
              <a:rPr lang="fr-FR" altLang="fr-FR" sz="2000" b="1" dirty="0">
                <a:solidFill>
                  <a:srgbClr val="0000FF"/>
                </a:solidFill>
              </a:rPr>
              <a:t>Qu’est-ce qu’une « résolution de problème » ?</a:t>
            </a:r>
          </a:p>
        </p:txBody>
      </p:sp>
      <p:sp>
        <p:nvSpPr>
          <p:cNvPr id="4101" name="Text Box 5"/>
          <p:cNvSpPr txBox="1">
            <a:spLocks noChangeArrowheads="1"/>
          </p:cNvSpPr>
          <p:nvPr/>
        </p:nvSpPr>
        <p:spPr bwMode="auto">
          <a:xfrm>
            <a:off x="1205706" y="260349"/>
            <a:ext cx="7561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50000"/>
              </a:spcBef>
              <a:buClrTx/>
              <a:buSzTx/>
              <a:buFontTx/>
              <a:buNone/>
            </a:pPr>
            <a:r>
              <a:rPr lang="fr-FR" altLang="fr-FR" sz="3200" dirty="0">
                <a:solidFill>
                  <a:schemeClr val="tx2"/>
                </a:solidFill>
              </a:rPr>
              <a:t>Résolution de problème</a:t>
            </a:r>
            <a:endParaRPr lang="fr-FR" altLang="fr-FR" sz="3200" dirty="0">
              <a:solidFill>
                <a:schemeClr val="tx2"/>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7890">
                                            <p:txEl>
                                              <p:pRg st="0" end="0"/>
                                            </p:txEl>
                                          </p:spTgt>
                                        </p:tgtEl>
                                        <p:attrNameLst>
                                          <p:attrName>style.visibility</p:attrName>
                                        </p:attrNameLst>
                                      </p:cBhvr>
                                      <p:to>
                                        <p:strVal val="visible"/>
                                      </p:to>
                                    </p:set>
                                    <p:animEffect transition="in" filter="fade">
                                      <p:cBhvr>
                                        <p:cTn id="11" dur="1000"/>
                                        <p:tgtEl>
                                          <p:spTgt spid="37890">
                                            <p:txEl>
                                              <p:pRg st="0" end="0"/>
                                            </p:txEl>
                                          </p:spTgt>
                                        </p:tgtEl>
                                      </p:cBhvr>
                                    </p:animEffect>
                                    <p:anim calcmode="lin" valueType="num">
                                      <p:cBhvr>
                                        <p:cTn id="12"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7890">
                                            <p:txEl>
                                              <p:pRg st="2" end="2"/>
                                            </p:txEl>
                                          </p:spTgt>
                                        </p:tgtEl>
                                        <p:attrNameLst>
                                          <p:attrName>style.visibility</p:attrName>
                                        </p:attrNameLst>
                                      </p:cBhvr>
                                      <p:to>
                                        <p:strVal val="visible"/>
                                      </p:to>
                                    </p:set>
                                    <p:animEffect transition="in" filter="fade">
                                      <p:cBhvr>
                                        <p:cTn id="18" dur="1000"/>
                                        <p:tgtEl>
                                          <p:spTgt spid="37890">
                                            <p:txEl>
                                              <p:pRg st="2" end="2"/>
                                            </p:txEl>
                                          </p:spTgt>
                                        </p:tgtEl>
                                      </p:cBhvr>
                                    </p:animEffect>
                                    <p:anim calcmode="lin" valueType="num">
                                      <p:cBhvr>
                                        <p:cTn id="19"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7890">
                                            <p:txEl>
                                              <p:pRg st="4" end="4"/>
                                            </p:txEl>
                                          </p:spTgt>
                                        </p:tgtEl>
                                        <p:attrNameLst>
                                          <p:attrName>style.visibility</p:attrName>
                                        </p:attrNameLst>
                                      </p:cBhvr>
                                      <p:to>
                                        <p:strVal val="visible"/>
                                      </p:to>
                                    </p:set>
                                    <p:animEffect transition="in" filter="fade">
                                      <p:cBhvr>
                                        <p:cTn id="25" dur="1000"/>
                                        <p:tgtEl>
                                          <p:spTgt spid="37890">
                                            <p:txEl>
                                              <p:pRg st="4" end="4"/>
                                            </p:txEl>
                                          </p:spTgt>
                                        </p:tgtEl>
                                      </p:cBhvr>
                                    </p:animEffect>
                                    <p:anim calcmode="lin" valueType="num">
                                      <p:cBhvr>
                                        <p:cTn id="26"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7890">
                                            <p:txEl>
                                              <p:pRg st="6" end="6"/>
                                            </p:txEl>
                                          </p:spTgt>
                                        </p:tgtEl>
                                        <p:attrNameLst>
                                          <p:attrName>style.visibility</p:attrName>
                                        </p:attrNameLst>
                                      </p:cBhvr>
                                      <p:to>
                                        <p:strVal val="visible"/>
                                      </p:to>
                                    </p:set>
                                    <p:animEffect transition="in" filter="fade">
                                      <p:cBhvr>
                                        <p:cTn id="32" dur="1000"/>
                                        <p:tgtEl>
                                          <p:spTgt spid="37890">
                                            <p:txEl>
                                              <p:pRg st="6" end="6"/>
                                            </p:txEl>
                                          </p:spTgt>
                                        </p:tgtEl>
                                      </p:cBhvr>
                                    </p:animEffect>
                                    <p:anim calcmode="lin" valueType="num">
                                      <p:cBhvr>
                                        <p:cTn id="33" dur="10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789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7890">
                                            <p:txEl>
                                              <p:pRg st="8" end="8"/>
                                            </p:txEl>
                                          </p:spTgt>
                                        </p:tgtEl>
                                        <p:attrNameLst>
                                          <p:attrName>style.visibility</p:attrName>
                                        </p:attrNameLst>
                                      </p:cBhvr>
                                      <p:to>
                                        <p:strVal val="visible"/>
                                      </p:to>
                                    </p:set>
                                    <p:animEffect transition="in" filter="fade">
                                      <p:cBhvr>
                                        <p:cTn id="39" dur="1000"/>
                                        <p:tgtEl>
                                          <p:spTgt spid="37890">
                                            <p:txEl>
                                              <p:pRg st="8" end="8"/>
                                            </p:txEl>
                                          </p:spTgt>
                                        </p:tgtEl>
                                      </p:cBhvr>
                                    </p:animEffect>
                                    <p:anim calcmode="lin" valueType="num">
                                      <p:cBhvr>
                                        <p:cTn id="40" dur="1000" fill="hold"/>
                                        <p:tgtEl>
                                          <p:spTgt spid="37890">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789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7890">
                                            <p:txEl>
                                              <p:pRg st="10" end="10"/>
                                            </p:txEl>
                                          </p:spTgt>
                                        </p:tgtEl>
                                        <p:attrNameLst>
                                          <p:attrName>style.visibility</p:attrName>
                                        </p:attrNameLst>
                                      </p:cBhvr>
                                      <p:to>
                                        <p:strVal val="visible"/>
                                      </p:to>
                                    </p:set>
                                    <p:animEffect transition="in" filter="fade">
                                      <p:cBhvr>
                                        <p:cTn id="46" dur="1000"/>
                                        <p:tgtEl>
                                          <p:spTgt spid="37890">
                                            <p:txEl>
                                              <p:pRg st="10" end="10"/>
                                            </p:txEl>
                                          </p:spTgt>
                                        </p:tgtEl>
                                      </p:cBhvr>
                                    </p:animEffect>
                                    <p:anim calcmode="lin" valueType="num">
                                      <p:cBhvr>
                                        <p:cTn id="47" dur="1000" fill="hold"/>
                                        <p:tgtEl>
                                          <p:spTgt spid="37890">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789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292726" y="847052"/>
            <a:ext cx="7239000" cy="1752600"/>
          </a:xfrm>
        </p:spPr>
        <p:txBody>
          <a:bodyPr/>
          <a:lstStyle/>
          <a:p>
            <a:endParaRPr lang="fr-FR" dirty="0"/>
          </a:p>
        </p:txBody>
      </p:sp>
      <p:sp>
        <p:nvSpPr>
          <p:cNvPr id="4" name="Espace réservé du numéro de diapositive 3"/>
          <p:cNvSpPr>
            <a:spLocks noGrp="1"/>
          </p:cNvSpPr>
          <p:nvPr>
            <p:ph type="sldNum" sz="quarter" idx="12"/>
          </p:nvPr>
        </p:nvSpPr>
        <p:spPr/>
        <p:txBody>
          <a:bodyPr/>
          <a:lstStyle/>
          <a:p>
            <a:fld id="{1BDFC6B4-F6D1-4591-AECA-F736E637F5D2}" type="slidenum">
              <a:rPr lang="fr-FR" smtClean="0"/>
              <a:pPr/>
              <a:t>30</a:t>
            </a:fld>
            <a:endParaRPr lang="fr-FR"/>
          </a:p>
        </p:txBody>
      </p:sp>
    </p:spTree>
    <p:extLst>
      <p:ext uri="{BB962C8B-B14F-4D97-AF65-F5344CB8AC3E}">
        <p14:creationId xmlns:p14="http://schemas.microsoft.com/office/powerpoint/2010/main" val="4151837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ctrTitle"/>
          </p:nvPr>
        </p:nvSpPr>
        <p:spPr>
          <a:xfrm>
            <a:off x="1360479" y="1524043"/>
            <a:ext cx="7570579" cy="1444625"/>
          </a:xfrm>
        </p:spPr>
        <p:txBody>
          <a:bodyPr/>
          <a:lstStyle/>
          <a:p>
            <a:pPr algn="ctr"/>
            <a:r>
              <a:rPr lang="fr-FR" altLang="fr-FR" sz="3200" b="1" dirty="0" smtClean="0">
                <a:latin typeface="Arial" charset="0"/>
              </a:rPr>
              <a:t/>
            </a:r>
            <a:br>
              <a:rPr lang="fr-FR" altLang="fr-FR" sz="3200" b="1" dirty="0" smtClean="0">
                <a:latin typeface="Arial" charset="0"/>
              </a:rPr>
            </a:br>
            <a:r>
              <a:rPr lang="fr-FR" altLang="fr-FR" sz="3200" b="1" dirty="0" smtClean="0">
                <a:latin typeface="Arial" charset="0"/>
              </a:rPr>
              <a:t>Exemple de problème résolu :</a:t>
            </a:r>
            <a:br>
              <a:rPr lang="fr-FR" altLang="fr-FR" sz="3200" b="1" dirty="0" smtClean="0">
                <a:latin typeface="Arial" charset="0"/>
              </a:rPr>
            </a:br>
            <a:r>
              <a:rPr lang="fr-FR" altLang="fr-FR" sz="3200" b="1" dirty="0" smtClean="0">
                <a:latin typeface="Arial" charset="0"/>
              </a:rPr>
              <a:t/>
            </a:r>
            <a:br>
              <a:rPr lang="fr-FR" altLang="fr-FR" sz="3200" b="1" dirty="0" smtClean="0">
                <a:latin typeface="Arial" charset="0"/>
              </a:rPr>
            </a:br>
            <a:r>
              <a:rPr lang="fr-FR" altLang="fr-FR" sz="3200" b="1" dirty="0">
                <a:latin typeface="Arial" charset="0"/>
              </a:rPr>
              <a:t>P</a:t>
            </a:r>
            <a:r>
              <a:rPr lang="fr-FR" altLang="fr-FR" sz="3200" b="1" dirty="0" smtClean="0">
                <a:latin typeface="Arial" charset="0"/>
              </a:rPr>
              <a:t>ourquoi une voiture </a:t>
            </a:r>
            <a:br>
              <a:rPr lang="fr-FR" altLang="fr-FR" sz="3200" b="1" dirty="0" smtClean="0">
                <a:latin typeface="Arial" charset="0"/>
              </a:rPr>
            </a:br>
            <a:r>
              <a:rPr lang="fr-FR" altLang="fr-FR" sz="3200" b="1" dirty="0" smtClean="0">
                <a:latin typeface="Arial" charset="0"/>
              </a:rPr>
              <a:t>consomme-t-elle 5 litres aux 100 km ?</a:t>
            </a:r>
            <a:br>
              <a:rPr lang="fr-FR" altLang="fr-FR" sz="3200" b="1" dirty="0" smtClean="0">
                <a:latin typeface="Arial" charset="0"/>
              </a:rPr>
            </a:br>
            <a:endParaRPr lang="fr-FR" altLang="fr-FR" sz="3200" dirty="0" smtClean="0">
              <a:latin typeface="Arial" charset="0"/>
            </a:endParaRPr>
          </a:p>
        </p:txBody>
      </p:sp>
      <p:sp>
        <p:nvSpPr>
          <p:cNvPr id="12291"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2CA0718A-E908-4E8B-83ED-FD9896A48C2C}" type="slidenum">
              <a:rPr lang="fr-FR" altLang="fr-FR" sz="1200" smtClean="0">
                <a:latin typeface="Verdana" pitchFamily="34" charset="0"/>
              </a:rPr>
              <a:pPr eaLnBrk="1" hangingPunct="1">
                <a:spcBef>
                  <a:spcPct val="0"/>
                </a:spcBef>
                <a:buClrTx/>
                <a:buSzTx/>
                <a:buFontTx/>
                <a:buNone/>
              </a:pPr>
              <a:t>31</a:t>
            </a:fld>
            <a:endParaRPr lang="fr-FR" altLang="fr-FR" sz="1200" smtClean="0">
              <a:latin typeface="Verdana" pitchFamily="34"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34" y="2968668"/>
            <a:ext cx="4248092" cy="31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379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ous-titre 2"/>
          <p:cNvSpPr>
            <a:spLocks noGrp="1"/>
          </p:cNvSpPr>
          <p:nvPr>
            <p:ph type="subTitle" idx="1"/>
          </p:nvPr>
        </p:nvSpPr>
        <p:spPr>
          <a:xfrm>
            <a:off x="1213697" y="476989"/>
            <a:ext cx="7679782" cy="1752600"/>
          </a:xfrm>
        </p:spPr>
        <p:txBody>
          <a:bodyPr/>
          <a:lstStyle/>
          <a:p>
            <a:pPr marL="342900" indent="-342900" algn="just">
              <a:buFont typeface="Arial" panose="020B0604020202020204" pitchFamily="34" charset="0"/>
              <a:buChar char="•"/>
            </a:pPr>
            <a:r>
              <a:rPr lang="fr-FR" altLang="fr-FR" sz="2000" dirty="0" smtClean="0">
                <a:latin typeface="Arial" charset="0"/>
              </a:rPr>
              <a:t>Aujourd'hui, la plupart des constructeurs proposent des voitures dont la consommation en carburant ne dépasse pas «5 litres aux 100 », c'est à dire 5L de carburant pour 100 km parcourus. </a:t>
            </a:r>
          </a:p>
          <a:p>
            <a:pPr marL="342900" indent="-342900" algn="just">
              <a:buFont typeface="Arial" panose="020B0604020202020204" pitchFamily="34" charset="0"/>
              <a:buChar char="•"/>
            </a:pPr>
            <a:r>
              <a:rPr lang="fr-FR" altLang="fr-FR" sz="2000" dirty="0" smtClean="0">
                <a:latin typeface="Arial" charset="0"/>
              </a:rPr>
              <a:t>Montrer qu'on peut retrouver cet ordre de grandeur à l'aide de considérations simples : on fournit des informations liées à la combustion des carburants automobiles habituels:</a:t>
            </a:r>
          </a:p>
          <a:p>
            <a:pPr algn="just"/>
            <a:endParaRPr lang="fr-FR" altLang="fr-FR" sz="1000" dirty="0" smtClean="0">
              <a:latin typeface="Arial" charset="0"/>
            </a:endParaRPr>
          </a:p>
          <a:p>
            <a:pPr algn="just"/>
            <a:r>
              <a:rPr lang="fr-FR" altLang="fr-FR" sz="2000" dirty="0" smtClean="0">
                <a:latin typeface="Arial" charset="0"/>
              </a:rPr>
              <a:t>	Essence : 43,8 MJ/kg  / Gazole : 42,5 MJ/kg</a:t>
            </a:r>
          </a:p>
          <a:p>
            <a:pPr algn="just"/>
            <a:endParaRPr lang="fr-FR" altLang="fr-FR" sz="2000" dirty="0" smtClean="0">
              <a:latin typeface="Arial" charset="0"/>
            </a:endParaRPr>
          </a:p>
          <a:p>
            <a:pPr marL="342900" indent="-342900" algn="just">
              <a:buFont typeface="Arial" panose="020B0604020202020204" pitchFamily="34" charset="0"/>
              <a:buChar char="•"/>
            </a:pPr>
            <a:r>
              <a:rPr lang="fr-FR" altLang="fr-FR" sz="2000" dirty="0" smtClean="0">
                <a:latin typeface="Arial" charset="0"/>
              </a:rPr>
              <a:t>On utilisera l'expression de la force de traînée qu'exerce l'air sur un objet de surface S déplacé à vitesse v</a:t>
            </a:r>
          </a:p>
          <a:p>
            <a:pPr algn="just"/>
            <a:r>
              <a:rPr lang="fr-FR" altLang="fr-FR" sz="2000" dirty="0" smtClean="0">
                <a:latin typeface="Arial" charset="0"/>
              </a:rPr>
              <a:t>	F = ½.</a:t>
            </a:r>
            <a:r>
              <a:rPr lang="el-GR" altLang="fr-FR" sz="2000" dirty="0" smtClean="0">
                <a:latin typeface="Arial" charset="0"/>
              </a:rPr>
              <a:t>ρ</a:t>
            </a:r>
            <a:r>
              <a:rPr lang="fr-FR" altLang="fr-FR" sz="2000" dirty="0" smtClean="0">
                <a:latin typeface="Arial" charset="0"/>
              </a:rPr>
              <a:t>.CX.S.v²</a:t>
            </a:r>
          </a:p>
          <a:p>
            <a:pPr marL="342900" indent="-342900" algn="just">
              <a:buFont typeface="Arial" panose="020B0604020202020204" pitchFamily="34" charset="0"/>
              <a:buChar char="•"/>
            </a:pPr>
            <a:r>
              <a:rPr lang="fr-FR" altLang="fr-FR" sz="2000" dirty="0" smtClean="0">
                <a:latin typeface="Arial" charset="0"/>
              </a:rPr>
              <a:t>Où ρ est la masse volumique de l'air, CX un coefficient d'aérodynamisme sans unité et proche de 0,5, S la surface de l'objet mis en mouvement et v la vitesse de l'objet dans l'air.</a:t>
            </a:r>
          </a:p>
        </p:txBody>
      </p:sp>
      <p:sp>
        <p:nvSpPr>
          <p:cNvPr id="1331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94FBCB16-C436-4236-87BF-3B2542C53B2A}" type="slidenum">
              <a:rPr lang="fr-FR" altLang="fr-FR" sz="1200" smtClean="0">
                <a:latin typeface="Verdana" pitchFamily="34" charset="0"/>
              </a:rPr>
              <a:pPr eaLnBrk="1" hangingPunct="1">
                <a:spcBef>
                  <a:spcPct val="0"/>
                </a:spcBef>
                <a:buClrTx/>
                <a:buSzTx/>
                <a:buFontTx/>
                <a:buNone/>
              </a:pPr>
              <a:t>32</a:t>
            </a:fld>
            <a:endParaRPr lang="fr-FR" altLang="fr-FR" sz="1200" smtClean="0">
              <a:latin typeface="Verdana" pitchFamily="34" charset="0"/>
            </a:endParaRPr>
          </a:p>
        </p:txBody>
      </p:sp>
    </p:spTree>
    <p:extLst>
      <p:ext uri="{BB962C8B-B14F-4D97-AF65-F5344CB8AC3E}">
        <p14:creationId xmlns:p14="http://schemas.microsoft.com/office/powerpoint/2010/main" val="3385891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8" name="Sous-titre 2"/>
              <p:cNvSpPr>
                <a:spLocks noGrp="1"/>
              </p:cNvSpPr>
              <p:nvPr>
                <p:ph type="subTitle" idx="1"/>
              </p:nvPr>
            </p:nvSpPr>
            <p:spPr>
              <a:xfrm>
                <a:off x="1389063" y="493713"/>
                <a:ext cx="7239000" cy="1752600"/>
              </a:xfrm>
            </p:spPr>
            <p:txBody>
              <a:bodyPr/>
              <a:lstStyle/>
              <a:p>
                <a:r>
                  <a:rPr lang="fr-FR" altLang="fr-FR" sz="3200" dirty="0" smtClean="0">
                    <a:solidFill>
                      <a:srgbClr val="FF0000"/>
                    </a:solidFill>
                    <a:latin typeface="Arial" charset="0"/>
                  </a:rPr>
                  <a:t>Exemple de Solution :</a:t>
                </a:r>
                <a:r>
                  <a:rPr lang="fr-FR" altLang="fr-FR" sz="3200" dirty="0" smtClean="0">
                    <a:latin typeface="Arial" charset="0"/>
                  </a:rPr>
                  <a:t> </a:t>
                </a:r>
              </a:p>
              <a:p>
                <a:pPr marL="342900" indent="-342900">
                  <a:buFont typeface="Wingdings" panose="05000000000000000000" pitchFamily="2" charset="2"/>
                  <a:buChar char="ü"/>
                </a:pPr>
                <a:r>
                  <a:rPr lang="fr-FR" altLang="fr-FR" sz="2000" dirty="0" smtClean="0">
                    <a:latin typeface="Arial" charset="0"/>
                  </a:rPr>
                  <a:t>une voiture lancée sur l'autoroute à 100 km/h pendant 1h parcourt la distance L=100km. </a:t>
                </a:r>
              </a:p>
              <a:p>
                <a:pPr marL="342900" indent="-342900">
                  <a:buFont typeface="Wingdings" panose="05000000000000000000" pitchFamily="2" charset="2"/>
                  <a:buChar char="ü"/>
                </a:pPr>
                <a:endParaRPr lang="fr-FR" altLang="fr-FR" sz="800" dirty="0" smtClean="0">
                  <a:latin typeface="Arial" charset="0"/>
                </a:endParaRPr>
              </a:p>
              <a:p>
                <a:pPr marL="342900" indent="-342900">
                  <a:buFont typeface="Wingdings" panose="05000000000000000000" pitchFamily="2" charset="2"/>
                  <a:buChar char="ü"/>
                </a:pPr>
                <a:r>
                  <a:rPr lang="fr-FR" altLang="fr-FR" sz="2000" dirty="0" smtClean="0">
                    <a:latin typeface="Arial" charset="0"/>
                  </a:rPr>
                  <a:t>Elle doit lutter contre la force de traînée ½.ρ.CX.S.v² . </a:t>
                </a:r>
              </a:p>
              <a:p>
                <a:r>
                  <a:rPr lang="fr-FR" altLang="fr-FR" sz="2000" dirty="0" smtClean="0">
                    <a:latin typeface="Arial" charset="0"/>
                  </a:rPr>
                  <a:t>     Au final cette force aura pompé l'énergie ½.ρ.CX.S.v².L</a:t>
                </a:r>
              </a:p>
              <a:p>
                <a:endParaRPr lang="fr-FR" altLang="fr-FR" sz="800" dirty="0" smtClean="0">
                  <a:latin typeface="Arial" charset="0"/>
                </a:endParaRPr>
              </a:p>
              <a:p>
                <a:pPr marL="342900" indent="-342900">
                  <a:buFont typeface="Wingdings" panose="05000000000000000000" pitchFamily="2" charset="2"/>
                  <a:buChar char="ü"/>
                </a:pPr>
                <a:r>
                  <a:rPr lang="fr-FR" altLang="fr-FR" sz="2000" dirty="0" smtClean="0">
                    <a:latin typeface="Arial" charset="0"/>
                  </a:rPr>
                  <a:t>Cette énergie est fournie par la combustion du carburant avec une consommation c en kg qui vérifie :</a:t>
                </a:r>
              </a:p>
              <a:p>
                <a:pPr marL="342900" indent="-342900">
                  <a:buFont typeface="Wingdings" panose="05000000000000000000" pitchFamily="2" charset="2"/>
                  <a:buChar char="ü"/>
                </a:pPr>
                <a:endParaRPr lang="fr-FR" altLang="fr-FR" sz="800" dirty="0" smtClean="0">
                  <a:latin typeface="Arial" charset="0"/>
                </a:endParaRPr>
              </a:p>
              <a:p>
                <a:pPr marL="342900" indent="-342900">
                  <a:buFont typeface="Wingdings" panose="05000000000000000000" pitchFamily="2" charset="2"/>
                  <a:buChar char="ü"/>
                </a:pPr>
                <a:r>
                  <a:rPr lang="fr-FR" altLang="fr-FR" sz="2000" dirty="0" smtClean="0">
                    <a:latin typeface="Arial" charset="0"/>
                  </a:rPr>
                  <a:t>c = </a:t>
                </a:r>
                <a14:m>
                  <m:oMath xmlns:m="http://schemas.openxmlformats.org/officeDocument/2006/math">
                    <m:f>
                      <m:fPr>
                        <m:ctrlPr>
                          <a:rPr lang="fr-FR" altLang="fr-FR" sz="2000" i="1" smtClean="0">
                            <a:latin typeface="Cambria Math"/>
                          </a:rPr>
                        </m:ctrlPr>
                      </m:fPr>
                      <m:num>
                        <m:r>
                          <m:rPr>
                            <m:nor/>
                          </m:rPr>
                          <a:rPr lang="fr-FR" altLang="fr-FR" sz="2000" dirty="0">
                            <a:latin typeface="Arial" charset="0"/>
                          </a:rPr>
                          <m:t>40</m:t>
                        </m:r>
                        <m:r>
                          <m:rPr>
                            <m:nor/>
                          </m:rPr>
                          <a:rPr lang="fr-FR" altLang="fr-FR" sz="2000" b="0" i="0" dirty="0" smtClean="0">
                            <a:latin typeface="Arial" charset="0"/>
                          </a:rPr>
                          <m:t>.10</m:t>
                        </m:r>
                        <m:r>
                          <m:rPr>
                            <m:nor/>
                          </m:rPr>
                          <a:rPr lang="fr-FR" altLang="fr-FR" sz="2000" baseline="30000" dirty="0">
                            <a:latin typeface="Arial" charset="0"/>
                          </a:rPr>
                          <m:t>6</m:t>
                        </m:r>
                      </m:num>
                      <m:den>
                        <m:r>
                          <m:rPr>
                            <m:nor/>
                          </m:rPr>
                          <a:rPr lang="fr-FR" altLang="fr-FR" sz="2000" dirty="0">
                            <a:latin typeface="Arial" charset="0"/>
                          </a:rPr>
                          <m:t>rendement</m:t>
                        </m:r>
                      </m:den>
                    </m:f>
                  </m:oMath>
                </a14:m>
                <a:r>
                  <a:rPr lang="fr-FR" altLang="fr-FR" sz="2000" dirty="0" smtClean="0">
                    <a:latin typeface="Arial" charset="0"/>
                  </a:rPr>
                  <a:t>= 0,5.0,5.1.(30)².1</a:t>
                </a:r>
                <a14:m>
                  <m:oMath xmlns:m="http://schemas.openxmlformats.org/officeDocument/2006/math">
                    <m:r>
                      <a:rPr lang="fr-FR" altLang="fr-FR" sz="2000" b="0" i="0" dirty="0" smtClean="0">
                        <a:latin typeface="Cambria Math"/>
                      </a:rPr>
                      <m:t>.</m:t>
                    </m:r>
                    <m:r>
                      <m:rPr>
                        <m:nor/>
                      </m:rPr>
                      <a:rPr lang="fr-FR" altLang="fr-FR" sz="2000" dirty="0">
                        <a:latin typeface="Arial" charset="0"/>
                      </a:rPr>
                      <m:t>10</m:t>
                    </m:r>
                    <m:r>
                      <m:rPr>
                        <m:nor/>
                      </m:rPr>
                      <a:rPr lang="fr-FR" altLang="fr-FR" sz="2000" b="0" i="0" baseline="30000" dirty="0" smtClean="0">
                        <a:latin typeface="Arial" charset="0"/>
                      </a:rPr>
                      <m:t>5</m:t>
                    </m:r>
                  </m:oMath>
                </a14:m>
                <a:r>
                  <a:rPr lang="fr-FR" altLang="fr-FR" sz="2000" dirty="0" smtClean="0">
                    <a:latin typeface="Arial" charset="0"/>
                  </a:rPr>
                  <a:t> ce qui donne au final</a:t>
                </a:r>
              </a:p>
              <a:p>
                <a:r>
                  <a:rPr lang="fr-FR" altLang="fr-FR" sz="2000" dirty="0" smtClean="0">
                    <a:latin typeface="Arial" charset="0"/>
                  </a:rPr>
                  <a:t>     </a:t>
                </a:r>
                <a:r>
                  <a:rPr lang="fr-FR" altLang="fr-FR" sz="2000" dirty="0" smtClean="0">
                    <a:solidFill>
                      <a:srgbClr val="FF0000"/>
                    </a:solidFill>
                    <a:latin typeface="Arial" charset="0"/>
                  </a:rPr>
                  <a:t>c = 3kg environ</a:t>
                </a:r>
                <a:r>
                  <a:rPr lang="fr-FR" altLang="fr-FR" sz="2000" dirty="0" smtClean="0">
                    <a:latin typeface="Arial" charset="0"/>
                  </a:rPr>
                  <a:t>, </a:t>
                </a:r>
              </a:p>
              <a:p>
                <a:r>
                  <a:rPr lang="fr-FR" altLang="fr-FR" sz="2000" dirty="0">
                    <a:latin typeface="Arial" charset="0"/>
                  </a:rPr>
                  <a:t> </a:t>
                </a:r>
                <a:r>
                  <a:rPr lang="fr-FR" altLang="fr-FR" sz="2000" dirty="0" smtClean="0">
                    <a:latin typeface="Arial" charset="0"/>
                  </a:rPr>
                  <a:t>    correspondant à 4L aux 100 km </a:t>
                </a:r>
              </a:p>
              <a:p>
                <a:r>
                  <a:rPr lang="fr-FR" altLang="fr-FR" sz="2000" dirty="0">
                    <a:latin typeface="Arial" charset="0"/>
                  </a:rPr>
                  <a:t> </a:t>
                </a:r>
                <a:r>
                  <a:rPr lang="fr-FR" altLang="fr-FR" sz="2000" dirty="0" smtClean="0">
                    <a:latin typeface="Arial" charset="0"/>
                  </a:rPr>
                  <a:t>    avec une densité inférieure à 1 (mais proche)</a:t>
                </a:r>
              </a:p>
              <a:p>
                <a:pPr marL="342900" indent="-342900">
                  <a:buFont typeface="Wingdings" panose="05000000000000000000" pitchFamily="2" charset="2"/>
                  <a:buChar char="ü"/>
                </a:pPr>
                <a:endParaRPr lang="fr-FR" altLang="fr-FR" sz="800" dirty="0" smtClean="0">
                  <a:latin typeface="Arial" charset="0"/>
                </a:endParaRPr>
              </a:p>
              <a:p>
                <a:pPr marL="342900" indent="-342900">
                  <a:buFont typeface="Wingdings" panose="05000000000000000000" pitchFamily="2" charset="2"/>
                  <a:buChar char="ü"/>
                </a:pPr>
                <a:r>
                  <a:rPr lang="fr-FR" altLang="fr-FR" sz="2000" dirty="0" smtClean="0">
                    <a:latin typeface="Arial" charset="0"/>
                  </a:rPr>
                  <a:t>On a tenu compte du rendement du moteur qui fait environ 30% (transmission), qui augmente la consommation</a:t>
                </a:r>
                <a:r>
                  <a:rPr lang="fr-FR" altLang="fr-FR" dirty="0" smtClean="0">
                    <a:latin typeface="Arial" charset="0"/>
                  </a:rPr>
                  <a:t>.</a:t>
                </a:r>
              </a:p>
            </p:txBody>
          </p:sp>
        </mc:Choice>
        <mc:Fallback xmlns="">
          <p:sp>
            <p:nvSpPr>
              <p:cNvPr id="14338" name="Sous-titre 2"/>
              <p:cNvSpPr>
                <a:spLocks noGrp="1" noRot="1" noChangeAspect="1" noMove="1" noResize="1" noEditPoints="1" noAdjustHandles="1" noChangeArrowheads="1" noChangeShapeType="1" noTextEdit="1"/>
              </p:cNvSpPr>
              <p:nvPr>
                <p:ph type="subTitle" idx="1"/>
              </p:nvPr>
            </p:nvSpPr>
            <p:spPr>
              <a:xfrm>
                <a:off x="1389063" y="493713"/>
                <a:ext cx="7239000" cy="1752600"/>
              </a:xfrm>
              <a:blipFill rotWithShape="1">
                <a:blip r:embed="rId2"/>
                <a:stretch>
                  <a:fillRect l="-2190" t="-4530" b="-238676"/>
                </a:stretch>
              </a:blipFill>
            </p:spPr>
            <p:txBody>
              <a:bodyPr/>
              <a:lstStyle/>
              <a:p>
                <a:r>
                  <a:rPr lang="fr-FR">
                    <a:noFill/>
                  </a:rPr>
                  <a:t> </a:t>
                </a:r>
              </a:p>
            </p:txBody>
          </p:sp>
        </mc:Fallback>
      </mc:AlternateContent>
      <p:sp>
        <p:nvSpPr>
          <p:cNvPr id="1433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147B567B-2891-40A7-8DD1-9DBD6BBC0758}" type="slidenum">
              <a:rPr lang="fr-FR" altLang="fr-FR" sz="1200" smtClean="0">
                <a:latin typeface="Verdana" pitchFamily="34" charset="0"/>
              </a:rPr>
              <a:pPr eaLnBrk="1" hangingPunct="1">
                <a:spcBef>
                  <a:spcPct val="0"/>
                </a:spcBef>
                <a:buClrTx/>
                <a:buSzTx/>
                <a:buFontTx/>
                <a:buNone/>
              </a:pPr>
              <a:t>33</a:t>
            </a:fld>
            <a:endParaRPr lang="fr-FR" altLang="fr-FR" sz="1200" smtClean="0">
              <a:latin typeface="Verdana" pitchFamily="34" charset="0"/>
            </a:endParaRPr>
          </a:p>
        </p:txBody>
      </p:sp>
    </p:spTree>
    <p:extLst>
      <p:ext uri="{BB962C8B-B14F-4D97-AF65-F5344CB8AC3E}">
        <p14:creationId xmlns:p14="http://schemas.microsoft.com/office/powerpoint/2010/main" val="82536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5555D5BA-F97E-4F33-9A5F-B129DD1F6FF3}" type="slidenum">
              <a:rPr lang="fr-FR" altLang="fr-FR" sz="1200" smtClean="0">
                <a:latin typeface="Verdana" pitchFamily="34" charset="0"/>
              </a:rPr>
              <a:pPr eaLnBrk="1" hangingPunct="1">
                <a:spcBef>
                  <a:spcPct val="0"/>
                </a:spcBef>
                <a:buClrTx/>
                <a:buSzTx/>
                <a:buFontTx/>
                <a:buNone/>
              </a:pPr>
              <a:t>4</a:t>
            </a:fld>
            <a:endParaRPr lang="fr-FR" altLang="fr-FR" sz="1200" smtClean="0">
              <a:latin typeface="Verdana" pitchFamily="34" charset="0"/>
            </a:endParaRPr>
          </a:p>
        </p:txBody>
      </p:sp>
      <p:sp>
        <p:nvSpPr>
          <p:cNvPr id="38914" name="Text Box 2"/>
          <p:cNvSpPr txBox="1">
            <a:spLocks noChangeArrowheads="1"/>
          </p:cNvSpPr>
          <p:nvPr/>
        </p:nvSpPr>
        <p:spPr bwMode="auto">
          <a:xfrm>
            <a:off x="1371599" y="1731962"/>
            <a:ext cx="737711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Char char="•"/>
            </a:pPr>
            <a:r>
              <a:rPr lang="fr-FR" altLang="fr-FR" sz="2000" dirty="0" smtClean="0"/>
              <a:t> modèle </a:t>
            </a:r>
            <a:r>
              <a:rPr lang="fr-FR" altLang="fr-FR" sz="2000" dirty="0"/>
              <a:t>d’apprentissage </a:t>
            </a:r>
            <a:r>
              <a:rPr lang="fr-FR" altLang="fr-FR" sz="2000" dirty="0" smtClean="0"/>
              <a:t>pertinent pour </a:t>
            </a:r>
            <a:r>
              <a:rPr lang="fr-FR" altLang="fr-FR" sz="2000" dirty="0"/>
              <a:t>l’acquisition des connaissances et des compétences dans le domaine des sciences</a:t>
            </a:r>
          </a:p>
          <a:p>
            <a:pPr eaLnBrk="1" hangingPunct="1">
              <a:spcBef>
                <a:spcPct val="0"/>
              </a:spcBef>
              <a:buClrTx/>
              <a:buSzTx/>
              <a:buFontTx/>
              <a:buChar char="•"/>
            </a:pPr>
            <a:endParaRPr lang="fr-FR" altLang="fr-FR" sz="800" dirty="0"/>
          </a:p>
          <a:p>
            <a:pPr eaLnBrk="1" hangingPunct="1">
              <a:spcBef>
                <a:spcPct val="0"/>
              </a:spcBef>
              <a:buClrTx/>
              <a:buSzTx/>
              <a:buFontTx/>
              <a:buChar char="•"/>
            </a:pPr>
            <a:r>
              <a:rPr lang="fr-FR" altLang="fr-FR" sz="2000" dirty="0"/>
              <a:t> </a:t>
            </a:r>
            <a:r>
              <a:rPr lang="fr-FR" altLang="fr-FR" sz="2000" dirty="0">
                <a:solidFill>
                  <a:srgbClr val="FF0000"/>
                </a:solidFill>
              </a:rPr>
              <a:t>pensée plus créative et rigoureuse</a:t>
            </a:r>
          </a:p>
          <a:p>
            <a:pPr eaLnBrk="1" hangingPunct="1">
              <a:spcBef>
                <a:spcPct val="0"/>
              </a:spcBef>
              <a:buClrTx/>
              <a:buSzTx/>
              <a:buFontTx/>
              <a:buChar char="•"/>
            </a:pPr>
            <a:endParaRPr lang="fr-FR" altLang="fr-FR" sz="800" dirty="0"/>
          </a:p>
          <a:p>
            <a:pPr eaLnBrk="1" hangingPunct="1">
              <a:spcBef>
                <a:spcPct val="0"/>
              </a:spcBef>
              <a:buClrTx/>
              <a:buSzTx/>
              <a:buFontTx/>
              <a:buChar char="•"/>
            </a:pPr>
            <a:r>
              <a:rPr lang="fr-FR" altLang="fr-FR" sz="2000" dirty="0"/>
              <a:t> </a:t>
            </a:r>
            <a:r>
              <a:rPr lang="fr-FR" altLang="fr-FR" sz="2000" dirty="0" smtClean="0"/>
              <a:t>l’activité se </a:t>
            </a:r>
            <a:r>
              <a:rPr lang="fr-FR" altLang="fr-FR" sz="2000" dirty="0"/>
              <a:t>rapproche davantage des caractéristiques du </a:t>
            </a:r>
            <a:r>
              <a:rPr lang="fr-FR" altLang="fr-FR" sz="2000" dirty="0" smtClean="0"/>
              <a:t>«</a:t>
            </a:r>
            <a:r>
              <a:rPr lang="fr-FR" altLang="fr-FR" sz="2000" dirty="0" smtClean="0">
                <a:solidFill>
                  <a:srgbClr val="FF0000"/>
                </a:solidFill>
              </a:rPr>
              <a:t>travail scientifique</a:t>
            </a:r>
            <a:r>
              <a:rPr lang="fr-FR" altLang="fr-FR" sz="2000" dirty="0" smtClean="0"/>
              <a:t>»</a:t>
            </a:r>
            <a:endParaRPr lang="fr-FR" altLang="fr-FR" sz="2000" dirty="0"/>
          </a:p>
          <a:p>
            <a:pPr eaLnBrk="1" hangingPunct="1">
              <a:spcBef>
                <a:spcPct val="0"/>
              </a:spcBef>
              <a:buClrTx/>
              <a:buSzTx/>
              <a:buFontTx/>
              <a:buChar char="•"/>
            </a:pPr>
            <a:endParaRPr lang="fr-FR" altLang="fr-FR" sz="800" dirty="0"/>
          </a:p>
          <a:p>
            <a:pPr eaLnBrk="1" hangingPunct="1">
              <a:spcBef>
                <a:spcPct val="0"/>
              </a:spcBef>
              <a:buClrTx/>
              <a:buSzTx/>
              <a:buFontTx/>
              <a:buChar char="•"/>
            </a:pPr>
            <a:r>
              <a:rPr lang="fr-FR" altLang="fr-FR" sz="2000" dirty="0"/>
              <a:t> l’élève se détache de l’attitude </a:t>
            </a:r>
            <a:r>
              <a:rPr lang="fr-FR" altLang="fr-FR" sz="2000" dirty="0" smtClean="0"/>
              <a:t>«</a:t>
            </a:r>
            <a:r>
              <a:rPr lang="fr-FR" altLang="fr-FR" sz="2000" dirty="0" smtClean="0">
                <a:solidFill>
                  <a:srgbClr val="FF0000"/>
                </a:solidFill>
              </a:rPr>
              <a:t>reconnaître </a:t>
            </a:r>
            <a:r>
              <a:rPr lang="fr-FR" altLang="fr-FR" sz="2000" dirty="0">
                <a:solidFill>
                  <a:srgbClr val="FF0000"/>
                </a:solidFill>
              </a:rPr>
              <a:t>ou </a:t>
            </a:r>
            <a:r>
              <a:rPr lang="fr-FR" altLang="fr-FR" sz="2000" dirty="0" smtClean="0">
                <a:solidFill>
                  <a:srgbClr val="FF0000"/>
                </a:solidFill>
              </a:rPr>
              <a:t>abandonner</a:t>
            </a:r>
            <a:r>
              <a:rPr lang="fr-FR" altLang="fr-FR" sz="2000" dirty="0" smtClean="0"/>
              <a:t>»</a:t>
            </a:r>
            <a:endParaRPr lang="fr-FR" altLang="fr-FR" sz="2000" dirty="0"/>
          </a:p>
          <a:p>
            <a:pPr eaLnBrk="1" hangingPunct="1">
              <a:spcBef>
                <a:spcPct val="0"/>
              </a:spcBef>
              <a:buClrTx/>
              <a:buSzTx/>
              <a:buFontTx/>
              <a:buChar char="•"/>
            </a:pPr>
            <a:endParaRPr lang="fr-FR" altLang="fr-FR" sz="800" dirty="0"/>
          </a:p>
          <a:p>
            <a:pPr eaLnBrk="1" hangingPunct="1">
              <a:spcBef>
                <a:spcPct val="0"/>
              </a:spcBef>
              <a:buClrTx/>
              <a:buSzTx/>
              <a:buFontTx/>
              <a:buChar char="•"/>
            </a:pPr>
            <a:r>
              <a:rPr lang="fr-FR" altLang="fr-FR" sz="2000" dirty="0"/>
              <a:t> l’élève (et le professeur) est stimulé par l’étude de situations plus ouvertes où </a:t>
            </a:r>
            <a:r>
              <a:rPr lang="fr-FR" altLang="fr-FR" sz="2000" dirty="0">
                <a:solidFill>
                  <a:srgbClr val="FF0000"/>
                </a:solidFill>
              </a:rPr>
              <a:t>l’initiative est valorisée</a:t>
            </a:r>
          </a:p>
          <a:p>
            <a:pPr eaLnBrk="1" hangingPunct="1">
              <a:spcBef>
                <a:spcPct val="0"/>
              </a:spcBef>
              <a:buClrTx/>
              <a:buSzTx/>
              <a:buFontTx/>
              <a:buChar char="•"/>
            </a:pPr>
            <a:endParaRPr lang="fr-FR" altLang="fr-FR" sz="800" dirty="0"/>
          </a:p>
          <a:p>
            <a:pPr eaLnBrk="1" hangingPunct="1">
              <a:spcBef>
                <a:spcPct val="0"/>
              </a:spcBef>
              <a:buClrTx/>
              <a:buSzTx/>
              <a:buFontTx/>
              <a:buChar char="•"/>
            </a:pPr>
            <a:r>
              <a:rPr lang="fr-FR" altLang="fr-FR" sz="2000" dirty="0"/>
              <a:t> travail individuel ou en </a:t>
            </a:r>
            <a:r>
              <a:rPr lang="fr-FR" altLang="fr-FR" sz="2000" dirty="0" smtClean="0"/>
              <a:t>groupe notamment lors des </a:t>
            </a:r>
            <a:r>
              <a:rPr lang="fr-FR" altLang="fr-FR" sz="2000" dirty="0" smtClean="0">
                <a:solidFill>
                  <a:srgbClr val="FF0000"/>
                </a:solidFill>
              </a:rPr>
              <a:t>séances d’accompagnement personnalisé</a:t>
            </a:r>
            <a:endParaRPr lang="fr-FR" altLang="fr-FR" sz="2000" dirty="0">
              <a:solidFill>
                <a:srgbClr val="FF0000"/>
              </a:solidFill>
            </a:endParaRPr>
          </a:p>
          <a:p>
            <a:pPr eaLnBrk="1" hangingPunct="1">
              <a:spcBef>
                <a:spcPct val="0"/>
              </a:spcBef>
              <a:buClrTx/>
              <a:buSzTx/>
              <a:buFontTx/>
              <a:buChar char="•"/>
            </a:pPr>
            <a:endParaRPr lang="fr-FR" altLang="fr-FR" sz="800" dirty="0"/>
          </a:p>
        </p:txBody>
      </p:sp>
      <p:sp>
        <p:nvSpPr>
          <p:cNvPr id="5124" name="Rectangle 4"/>
          <p:cNvSpPr>
            <a:spLocks noChangeArrowheads="1"/>
          </p:cNvSpPr>
          <p:nvPr/>
        </p:nvSpPr>
        <p:spPr bwMode="auto">
          <a:xfrm>
            <a:off x="900113" y="1112838"/>
            <a:ext cx="7781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lnSpc>
                <a:spcPct val="80000"/>
              </a:lnSpc>
              <a:buFont typeface="Wingdings" pitchFamily="2" charset="2"/>
              <a:buNone/>
            </a:pPr>
            <a:r>
              <a:rPr lang="fr-FR" altLang="fr-FR" sz="2000" b="1" dirty="0">
                <a:solidFill>
                  <a:srgbClr val="0000FF"/>
                </a:solidFill>
              </a:rPr>
              <a:t>Quels avantages ?</a:t>
            </a:r>
          </a:p>
        </p:txBody>
      </p:sp>
      <p:sp>
        <p:nvSpPr>
          <p:cNvPr id="5125" name="Text Box 5"/>
          <p:cNvSpPr txBox="1">
            <a:spLocks noChangeArrowheads="1"/>
          </p:cNvSpPr>
          <p:nvPr/>
        </p:nvSpPr>
        <p:spPr bwMode="auto">
          <a:xfrm>
            <a:off x="1187450" y="260350"/>
            <a:ext cx="7561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50000"/>
              </a:spcBef>
              <a:buClrTx/>
              <a:buSzTx/>
              <a:buFontTx/>
              <a:buNone/>
            </a:pPr>
            <a:r>
              <a:rPr lang="fr-FR" altLang="fr-FR" sz="3200" dirty="0">
                <a:solidFill>
                  <a:schemeClr val="tx2"/>
                </a:solidFill>
              </a:rPr>
              <a:t>Résolution de problème</a:t>
            </a:r>
            <a:endParaRPr lang="fr-FR" altLang="fr-FR" sz="3200" dirty="0">
              <a:solidFill>
                <a:schemeClr val="tx2"/>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anim calcmode="lin" valueType="num">
                                      <p:cBhvr>
                                        <p:cTn id="8"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4">
                                            <p:txEl>
                                              <p:pRg st="2" end="2"/>
                                            </p:txEl>
                                          </p:spTgt>
                                        </p:tgtEl>
                                        <p:attrNameLst>
                                          <p:attrName>style.visibility</p:attrName>
                                        </p:attrNameLst>
                                      </p:cBhvr>
                                      <p:to>
                                        <p:strVal val="visible"/>
                                      </p:to>
                                    </p:set>
                                    <p:animEffect transition="in" filter="fade">
                                      <p:cBhvr>
                                        <p:cTn id="14" dur="1000"/>
                                        <p:tgtEl>
                                          <p:spTgt spid="38914">
                                            <p:txEl>
                                              <p:pRg st="2" end="2"/>
                                            </p:txEl>
                                          </p:spTgt>
                                        </p:tgtEl>
                                      </p:cBhvr>
                                    </p:animEffect>
                                    <p:anim calcmode="lin" valueType="num">
                                      <p:cBhvr>
                                        <p:cTn id="15" dur="10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animEffect transition="in" filter="fade">
                                      <p:cBhvr>
                                        <p:cTn id="21" dur="1000"/>
                                        <p:tgtEl>
                                          <p:spTgt spid="38914">
                                            <p:txEl>
                                              <p:pRg st="4" end="4"/>
                                            </p:txEl>
                                          </p:spTgt>
                                        </p:tgtEl>
                                      </p:cBhvr>
                                    </p:animEffect>
                                    <p:anim calcmode="lin" valueType="num">
                                      <p:cBhvr>
                                        <p:cTn id="22"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4">
                                            <p:txEl>
                                              <p:pRg st="6" end="6"/>
                                            </p:txEl>
                                          </p:spTgt>
                                        </p:tgtEl>
                                        <p:attrNameLst>
                                          <p:attrName>style.visibility</p:attrName>
                                        </p:attrNameLst>
                                      </p:cBhvr>
                                      <p:to>
                                        <p:strVal val="visible"/>
                                      </p:to>
                                    </p:set>
                                    <p:animEffect transition="in" filter="fade">
                                      <p:cBhvr>
                                        <p:cTn id="28" dur="1000"/>
                                        <p:tgtEl>
                                          <p:spTgt spid="38914">
                                            <p:txEl>
                                              <p:pRg st="6" end="6"/>
                                            </p:txEl>
                                          </p:spTgt>
                                        </p:tgtEl>
                                      </p:cBhvr>
                                    </p:animEffect>
                                    <p:anim calcmode="lin" valueType="num">
                                      <p:cBhvr>
                                        <p:cTn id="29" dur="1000" fill="hold"/>
                                        <p:tgtEl>
                                          <p:spTgt spid="3891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89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914">
                                            <p:txEl>
                                              <p:pRg st="8" end="8"/>
                                            </p:txEl>
                                          </p:spTgt>
                                        </p:tgtEl>
                                        <p:attrNameLst>
                                          <p:attrName>style.visibility</p:attrName>
                                        </p:attrNameLst>
                                      </p:cBhvr>
                                      <p:to>
                                        <p:strVal val="visible"/>
                                      </p:to>
                                    </p:set>
                                    <p:animEffect transition="in" filter="fade">
                                      <p:cBhvr>
                                        <p:cTn id="35" dur="1000"/>
                                        <p:tgtEl>
                                          <p:spTgt spid="38914">
                                            <p:txEl>
                                              <p:pRg st="8" end="8"/>
                                            </p:txEl>
                                          </p:spTgt>
                                        </p:tgtEl>
                                      </p:cBhvr>
                                    </p:animEffect>
                                    <p:anim calcmode="lin" valueType="num">
                                      <p:cBhvr>
                                        <p:cTn id="36" dur="1000" fill="hold"/>
                                        <p:tgtEl>
                                          <p:spTgt spid="3891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89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8914">
                                            <p:txEl>
                                              <p:pRg st="10" end="10"/>
                                            </p:txEl>
                                          </p:spTgt>
                                        </p:tgtEl>
                                        <p:attrNameLst>
                                          <p:attrName>style.visibility</p:attrName>
                                        </p:attrNameLst>
                                      </p:cBhvr>
                                      <p:to>
                                        <p:strVal val="visible"/>
                                      </p:to>
                                    </p:set>
                                    <p:animEffect transition="in" filter="fade">
                                      <p:cBhvr>
                                        <p:cTn id="42" dur="1000"/>
                                        <p:tgtEl>
                                          <p:spTgt spid="38914">
                                            <p:txEl>
                                              <p:pRg st="10" end="10"/>
                                            </p:txEl>
                                          </p:spTgt>
                                        </p:tgtEl>
                                      </p:cBhvr>
                                    </p:animEffect>
                                    <p:anim calcmode="lin" valueType="num">
                                      <p:cBhvr>
                                        <p:cTn id="43" dur="1000" fill="hold"/>
                                        <p:tgtEl>
                                          <p:spTgt spid="3891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89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212502" y="1297989"/>
            <a:ext cx="7655925" cy="1752600"/>
          </a:xfrm>
        </p:spPr>
        <p:txBody>
          <a:bodyPr/>
          <a:lstStyle/>
          <a:p>
            <a:pPr marL="342900" indent="-342900">
              <a:buFont typeface="Arial" panose="020B0604020202020204" pitchFamily="34" charset="0"/>
              <a:buChar char="•"/>
            </a:pPr>
            <a:r>
              <a:rPr lang="fr-FR" sz="2000" dirty="0"/>
              <a:t>D’un point de vue pédagogique, ce type d’activité s’apparente à une </a:t>
            </a:r>
            <a:r>
              <a:rPr lang="fr-FR" sz="2000" dirty="0">
                <a:solidFill>
                  <a:srgbClr val="FF0000"/>
                </a:solidFill>
              </a:rPr>
              <a:t>tâche </a:t>
            </a:r>
            <a:r>
              <a:rPr lang="fr-FR" sz="2000" dirty="0" smtClean="0">
                <a:solidFill>
                  <a:srgbClr val="FF0000"/>
                </a:solidFill>
              </a:rPr>
              <a:t>complexe</a:t>
            </a:r>
            <a:r>
              <a:rPr lang="fr-FR" sz="2000" dirty="0" smtClean="0"/>
              <a:t>.</a:t>
            </a:r>
          </a:p>
          <a:p>
            <a:pPr marL="342900" indent="-342900">
              <a:buFont typeface="Arial" panose="020B0604020202020204" pitchFamily="34" charset="0"/>
              <a:buChar char="•"/>
            </a:pPr>
            <a:r>
              <a:rPr lang="fr-FR" sz="2000" dirty="0" smtClean="0"/>
              <a:t> </a:t>
            </a:r>
            <a:r>
              <a:rPr lang="fr-FR" sz="2000" dirty="0"/>
              <a:t>c’est-à-dire une tâche dont la résolution amène l’élève à utiliser, en les articulant, </a:t>
            </a:r>
            <a:r>
              <a:rPr lang="fr-FR" sz="2000" dirty="0">
                <a:solidFill>
                  <a:srgbClr val="FF0000"/>
                </a:solidFill>
              </a:rPr>
              <a:t>des ressources internes </a:t>
            </a:r>
            <a:r>
              <a:rPr lang="fr-FR" sz="2000" dirty="0"/>
              <a:t>(</a:t>
            </a:r>
            <a:r>
              <a:rPr lang="fr-FR" sz="2000" dirty="0" smtClean="0"/>
              <a:t>culture générale, </a:t>
            </a:r>
            <a:r>
              <a:rPr lang="fr-FR" sz="2000" dirty="0"/>
              <a:t>capacités, connaissances, </a:t>
            </a:r>
            <a:r>
              <a:rPr lang="fr-FR" sz="2000" dirty="0" smtClean="0"/>
              <a:t>etc...) </a:t>
            </a:r>
            <a:r>
              <a:rPr lang="fr-FR" sz="2000" dirty="0"/>
              <a:t>et </a:t>
            </a:r>
            <a:r>
              <a:rPr lang="fr-FR" sz="2000" dirty="0" smtClean="0">
                <a:solidFill>
                  <a:srgbClr val="FF0000"/>
                </a:solidFill>
              </a:rPr>
              <a:t>des ressources externes</a:t>
            </a:r>
            <a:r>
              <a:rPr lang="fr-FR" sz="2000" dirty="0" smtClean="0"/>
              <a:t> </a:t>
            </a:r>
            <a:r>
              <a:rPr lang="fr-FR" sz="2000" dirty="0"/>
              <a:t>(documents, aides méthodologiques, protocoles, notices, recherches sur Internet, </a:t>
            </a:r>
            <a:r>
              <a:rPr lang="fr-FR" sz="2000" dirty="0" smtClean="0"/>
              <a:t>etc…)</a:t>
            </a:r>
          </a:p>
          <a:p>
            <a:endParaRPr lang="fr-FR" sz="2000" dirty="0" smtClean="0"/>
          </a:p>
          <a:p>
            <a:endParaRPr lang="fr-FR" sz="2000" dirty="0"/>
          </a:p>
          <a:p>
            <a:endParaRPr lang="fr-FR" sz="2000" dirty="0" smtClean="0"/>
          </a:p>
          <a:p>
            <a:endParaRPr lang="fr-FR" sz="2000" dirty="0" smtClean="0"/>
          </a:p>
          <a:p>
            <a:endParaRPr lang="fr-FR" sz="2000" dirty="0"/>
          </a:p>
          <a:p>
            <a:pPr marL="342900" indent="-342900">
              <a:buFont typeface="Arial" panose="020B0604020202020204" pitchFamily="34" charset="0"/>
              <a:buChar char="•"/>
            </a:pPr>
            <a:r>
              <a:rPr lang="fr-FR" sz="2000" dirty="0" smtClean="0"/>
              <a:t>Cette </a:t>
            </a:r>
            <a:r>
              <a:rPr lang="fr-FR" sz="2000" dirty="0"/>
              <a:t>tâche complexe demande à l’élève de mettre en </a:t>
            </a:r>
            <a:r>
              <a:rPr lang="fr-FR" sz="2000" dirty="0" smtClean="0"/>
              <a:t>œuvre </a:t>
            </a:r>
            <a:r>
              <a:rPr lang="fr-FR" sz="2000" dirty="0">
                <a:solidFill>
                  <a:srgbClr val="FF0000"/>
                </a:solidFill>
              </a:rPr>
              <a:t>un ensemble de capacités et de compétences </a:t>
            </a:r>
            <a:r>
              <a:rPr lang="fr-FR" sz="2000" dirty="0"/>
              <a:t>variées ciblées par le </a:t>
            </a:r>
            <a:r>
              <a:rPr lang="fr-FR" sz="2000" dirty="0" smtClean="0"/>
              <a:t>professeur :</a:t>
            </a:r>
            <a:endParaRPr lang="fr-FR" sz="2000" dirty="0"/>
          </a:p>
        </p:txBody>
      </p:sp>
      <p:sp>
        <p:nvSpPr>
          <p:cNvPr id="4" name="Espace réservé du numéro de diapositive 3"/>
          <p:cNvSpPr>
            <a:spLocks noGrp="1"/>
          </p:cNvSpPr>
          <p:nvPr>
            <p:ph type="sldNum" sz="quarter" idx="12"/>
          </p:nvPr>
        </p:nvSpPr>
        <p:spPr/>
        <p:txBody>
          <a:bodyPr/>
          <a:lstStyle/>
          <a:p>
            <a:fld id="{1BDFC6B4-F6D1-4591-AECA-F736E637F5D2}" type="slidenum">
              <a:rPr lang="fr-FR" smtClean="0"/>
              <a:pPr/>
              <a:t>5</a:t>
            </a:fld>
            <a:endParaRPr lang="fr-FR"/>
          </a:p>
        </p:txBody>
      </p:sp>
      <p:sp>
        <p:nvSpPr>
          <p:cNvPr id="7" name="Text Box 5"/>
          <p:cNvSpPr txBox="1">
            <a:spLocks noChangeArrowheads="1"/>
          </p:cNvSpPr>
          <p:nvPr/>
        </p:nvSpPr>
        <p:spPr bwMode="auto">
          <a:xfrm>
            <a:off x="999560" y="389899"/>
            <a:ext cx="7561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50000"/>
              </a:spcBef>
              <a:buClrTx/>
              <a:buSzTx/>
              <a:buFontTx/>
              <a:buNone/>
            </a:pPr>
            <a:r>
              <a:rPr lang="fr-FR" altLang="fr-FR" sz="3200" dirty="0">
                <a:solidFill>
                  <a:schemeClr val="tx2"/>
                </a:solidFill>
              </a:rPr>
              <a:t>Résolution de problème</a:t>
            </a:r>
            <a:endParaRPr lang="fr-FR" altLang="fr-FR" sz="3200" dirty="0">
              <a:solidFill>
                <a:schemeClr val="tx2"/>
              </a:solidFill>
              <a:latin typeface="Verdana"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807" y="3627850"/>
            <a:ext cx="2680571" cy="167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5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2000"/>
                                        <p:tgtEl>
                                          <p:spTgt spid="6146"/>
                                        </p:tgtEl>
                                      </p:cBhvr>
                                    </p:animEffect>
                                    <p:anim calcmode="lin" valueType="num">
                                      <p:cBhvr>
                                        <p:cTn id="22" dur="2000" fill="hold"/>
                                        <p:tgtEl>
                                          <p:spTgt spid="6146"/>
                                        </p:tgtEl>
                                        <p:attrNameLst>
                                          <p:attrName>ppt_w</p:attrName>
                                        </p:attrNameLst>
                                      </p:cBhvr>
                                      <p:tavLst>
                                        <p:tav tm="0" fmla="#ppt_w*sin(2.5*pi*$)">
                                          <p:val>
                                            <p:fltVal val="0"/>
                                          </p:val>
                                        </p:tav>
                                        <p:tav tm="100000">
                                          <p:val>
                                            <p:fltVal val="1"/>
                                          </p:val>
                                        </p:tav>
                                      </p:tavLst>
                                    </p:anim>
                                    <p:anim calcmode="lin" valueType="num">
                                      <p:cBhvr>
                                        <p:cTn id="23"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9501C811-870C-4080-90B6-9CE6BB8B3A95}" type="slidenum">
              <a:rPr lang="fr-FR" altLang="fr-FR" sz="1200" smtClean="0">
                <a:latin typeface="Verdana" pitchFamily="34" charset="0"/>
              </a:rPr>
              <a:pPr eaLnBrk="1" hangingPunct="1">
                <a:spcBef>
                  <a:spcPct val="0"/>
                </a:spcBef>
                <a:buClrTx/>
                <a:buSzTx/>
                <a:buFontTx/>
                <a:buNone/>
              </a:pPr>
              <a:t>6</a:t>
            </a:fld>
            <a:endParaRPr lang="fr-FR" altLang="fr-FR" sz="1200" smtClean="0">
              <a:latin typeface="Verdana" pitchFamily="34" charset="0"/>
            </a:endParaRPr>
          </a:p>
        </p:txBody>
      </p:sp>
      <p:sp>
        <p:nvSpPr>
          <p:cNvPr id="40962" name="Text Box 2"/>
          <p:cNvSpPr txBox="1">
            <a:spLocks noChangeArrowheads="1"/>
          </p:cNvSpPr>
          <p:nvPr/>
        </p:nvSpPr>
        <p:spPr bwMode="auto">
          <a:xfrm>
            <a:off x="1270000" y="846138"/>
            <a:ext cx="752792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Char char="•"/>
            </a:pPr>
            <a:r>
              <a:rPr lang="fr-FR" altLang="fr-FR" sz="1800" dirty="0"/>
              <a:t> </a:t>
            </a:r>
            <a:r>
              <a:rPr lang="fr-FR" altLang="fr-FR" sz="1400" b="1" u="sng" dirty="0">
                <a:solidFill>
                  <a:srgbClr val="FF0000"/>
                </a:solidFill>
              </a:rPr>
              <a:t>S’approprier le problème</a:t>
            </a:r>
          </a:p>
          <a:p>
            <a:pPr lvl="2" eaLnBrk="1" hangingPunct="1">
              <a:spcBef>
                <a:spcPct val="0"/>
              </a:spcBef>
              <a:buClrTx/>
              <a:buSzTx/>
              <a:buFontTx/>
              <a:buChar char="•"/>
            </a:pPr>
            <a:r>
              <a:rPr lang="fr-FR" altLang="fr-FR" sz="1400" b="1" dirty="0"/>
              <a:t> comprendre la question posée</a:t>
            </a:r>
          </a:p>
          <a:p>
            <a:pPr lvl="2" eaLnBrk="1" hangingPunct="1">
              <a:spcBef>
                <a:spcPct val="0"/>
              </a:spcBef>
              <a:buClrTx/>
              <a:buSzTx/>
              <a:buFontTx/>
              <a:buChar char="•"/>
            </a:pPr>
            <a:r>
              <a:rPr lang="fr-FR" altLang="fr-FR" sz="1400" b="1" dirty="0"/>
              <a:t> analyser qualitativement la situation : schématiser, verbaliser la question</a:t>
            </a:r>
          </a:p>
          <a:p>
            <a:pPr lvl="2" eaLnBrk="1" hangingPunct="1">
              <a:spcBef>
                <a:spcPct val="0"/>
              </a:spcBef>
              <a:buClrTx/>
              <a:buSzTx/>
              <a:buFontTx/>
              <a:buChar char="•"/>
            </a:pPr>
            <a:r>
              <a:rPr lang="fr-FR" altLang="fr-FR" sz="1400" b="1" dirty="0"/>
              <a:t> rôle des documents annexes</a:t>
            </a:r>
          </a:p>
          <a:p>
            <a:pPr lvl="2" eaLnBrk="1" hangingPunct="1">
              <a:spcBef>
                <a:spcPct val="0"/>
              </a:spcBef>
              <a:buClrTx/>
              <a:buSzTx/>
              <a:buFontTx/>
              <a:buChar char="•"/>
            </a:pPr>
            <a:r>
              <a:rPr lang="fr-FR" altLang="fr-FR" sz="1400" b="1" dirty="0"/>
              <a:t>…</a:t>
            </a:r>
          </a:p>
          <a:p>
            <a:pPr eaLnBrk="1" hangingPunct="1">
              <a:spcBef>
                <a:spcPct val="0"/>
              </a:spcBef>
              <a:buClrTx/>
              <a:buSzTx/>
              <a:buFontTx/>
              <a:buChar char="•"/>
            </a:pPr>
            <a:r>
              <a:rPr lang="fr-FR" altLang="fr-FR" sz="1400" b="1" dirty="0"/>
              <a:t> </a:t>
            </a:r>
            <a:r>
              <a:rPr lang="fr-FR" altLang="fr-FR" sz="1400" b="1" u="sng" dirty="0">
                <a:solidFill>
                  <a:srgbClr val="FF0000"/>
                </a:solidFill>
              </a:rPr>
              <a:t>Elaborer une stratégie de résolution</a:t>
            </a:r>
          </a:p>
          <a:p>
            <a:pPr lvl="2" eaLnBrk="1" hangingPunct="1">
              <a:spcBef>
                <a:spcPct val="0"/>
              </a:spcBef>
              <a:buClrTx/>
              <a:buSzTx/>
              <a:buFontTx/>
              <a:buChar char="•"/>
            </a:pPr>
            <a:r>
              <a:rPr lang="fr-FR" altLang="fr-FR" sz="1400" b="1" dirty="0"/>
              <a:t> identification des domaines de la discipline, les lois potentiellement utiles, reconnaître des situations éventuellement analogues</a:t>
            </a:r>
          </a:p>
          <a:p>
            <a:pPr lvl="2" eaLnBrk="1" hangingPunct="1">
              <a:spcBef>
                <a:spcPct val="0"/>
              </a:spcBef>
              <a:buClrTx/>
              <a:buSzTx/>
              <a:buFontTx/>
              <a:buChar char="•"/>
            </a:pPr>
            <a:r>
              <a:rPr lang="fr-FR" altLang="fr-FR" sz="1400" b="1" dirty="0"/>
              <a:t> émettre des hypothèses simplificatrices</a:t>
            </a:r>
          </a:p>
          <a:p>
            <a:pPr lvl="2" eaLnBrk="1" hangingPunct="1">
              <a:spcBef>
                <a:spcPct val="0"/>
              </a:spcBef>
              <a:buClrTx/>
              <a:buSzTx/>
              <a:buFontTx/>
              <a:buChar char="•"/>
            </a:pPr>
            <a:r>
              <a:rPr lang="fr-FR" altLang="fr-FR" sz="1400" b="1" dirty="0"/>
              <a:t> concevoir un plan de résolution</a:t>
            </a:r>
          </a:p>
          <a:p>
            <a:pPr lvl="2" eaLnBrk="1" hangingPunct="1">
              <a:spcBef>
                <a:spcPct val="0"/>
              </a:spcBef>
              <a:buClrTx/>
              <a:buSzTx/>
              <a:buFontTx/>
              <a:buChar char="•"/>
            </a:pPr>
            <a:r>
              <a:rPr lang="fr-FR" altLang="fr-FR" sz="1400" b="1" dirty="0"/>
              <a:t>…</a:t>
            </a:r>
          </a:p>
          <a:p>
            <a:pPr eaLnBrk="1" hangingPunct="1">
              <a:spcBef>
                <a:spcPct val="0"/>
              </a:spcBef>
              <a:buClrTx/>
              <a:buSzTx/>
              <a:buFontTx/>
              <a:buChar char="•"/>
            </a:pPr>
            <a:r>
              <a:rPr lang="fr-FR" altLang="fr-FR" sz="1400" b="1" dirty="0"/>
              <a:t> </a:t>
            </a:r>
            <a:r>
              <a:rPr lang="fr-FR" altLang="fr-FR" sz="1400" b="1" u="sng" dirty="0">
                <a:solidFill>
                  <a:srgbClr val="FF0000"/>
                </a:solidFill>
              </a:rPr>
              <a:t>Mettre en œuvre la résolution</a:t>
            </a:r>
          </a:p>
          <a:p>
            <a:pPr lvl="2" eaLnBrk="1" hangingPunct="1">
              <a:spcBef>
                <a:spcPct val="0"/>
              </a:spcBef>
              <a:buClrTx/>
              <a:buSzTx/>
              <a:buFontTx/>
              <a:buChar char="•"/>
            </a:pPr>
            <a:r>
              <a:rPr lang="fr-FR" altLang="fr-FR" sz="1400" b="1" dirty="0"/>
              <a:t> introduire des grandeurs physiques annexes </a:t>
            </a:r>
          </a:p>
          <a:p>
            <a:pPr lvl="2" eaLnBrk="1" hangingPunct="1">
              <a:spcBef>
                <a:spcPct val="0"/>
              </a:spcBef>
              <a:buClrTx/>
              <a:buSzTx/>
              <a:buFontTx/>
              <a:buChar char="•"/>
            </a:pPr>
            <a:r>
              <a:rPr lang="fr-FR" altLang="fr-FR" sz="1400" b="1" dirty="0"/>
              <a:t> utiliser des lois </a:t>
            </a:r>
          </a:p>
          <a:p>
            <a:pPr lvl="2" eaLnBrk="1" hangingPunct="1">
              <a:spcBef>
                <a:spcPct val="0"/>
              </a:spcBef>
              <a:buClrTx/>
              <a:buSzTx/>
              <a:buFontTx/>
              <a:buChar char="•"/>
            </a:pPr>
            <a:r>
              <a:rPr lang="fr-FR" altLang="fr-FR" sz="1400" b="1" dirty="0"/>
              <a:t> affiner les hypothèses simplificatrices</a:t>
            </a:r>
          </a:p>
          <a:p>
            <a:pPr lvl="2" eaLnBrk="1" hangingPunct="1">
              <a:spcBef>
                <a:spcPct val="0"/>
              </a:spcBef>
              <a:buClrTx/>
              <a:buSzTx/>
              <a:buFontTx/>
              <a:buChar char="•"/>
            </a:pPr>
            <a:r>
              <a:rPr lang="fr-FR" altLang="fr-FR" sz="1400" b="1" dirty="0"/>
              <a:t> conduire des évaluations</a:t>
            </a:r>
          </a:p>
          <a:p>
            <a:pPr lvl="2" eaLnBrk="1" hangingPunct="1">
              <a:spcBef>
                <a:spcPct val="0"/>
              </a:spcBef>
              <a:buClrTx/>
              <a:buSzTx/>
              <a:buFontTx/>
              <a:buChar char="•"/>
            </a:pPr>
            <a:r>
              <a:rPr lang="fr-FR" altLang="fr-FR" sz="1400" b="1" dirty="0"/>
              <a:t>…</a:t>
            </a:r>
          </a:p>
          <a:p>
            <a:pPr eaLnBrk="1" hangingPunct="1">
              <a:spcBef>
                <a:spcPct val="0"/>
              </a:spcBef>
              <a:buClrTx/>
              <a:buSzTx/>
              <a:buFontTx/>
              <a:buChar char="•"/>
            </a:pPr>
            <a:r>
              <a:rPr lang="fr-FR" altLang="fr-FR" sz="1400" b="1" dirty="0"/>
              <a:t> </a:t>
            </a:r>
            <a:r>
              <a:rPr lang="fr-FR" altLang="fr-FR" sz="1400" b="1" u="sng" dirty="0">
                <a:solidFill>
                  <a:srgbClr val="FF0000"/>
                </a:solidFill>
              </a:rPr>
              <a:t>Analyser le résultat et la démarche</a:t>
            </a:r>
          </a:p>
          <a:p>
            <a:pPr lvl="2" eaLnBrk="1" hangingPunct="1">
              <a:spcBef>
                <a:spcPct val="0"/>
              </a:spcBef>
              <a:buClrTx/>
              <a:buSzTx/>
              <a:buFontTx/>
              <a:buChar char="•"/>
            </a:pPr>
            <a:r>
              <a:rPr lang="fr-FR" altLang="fr-FR" sz="1400" b="1" dirty="0"/>
              <a:t> vraisemblance (homogénéité, ordre de grandeur, confrontation avec une observation,…)</a:t>
            </a:r>
          </a:p>
          <a:p>
            <a:pPr lvl="2" eaLnBrk="1" hangingPunct="1">
              <a:spcBef>
                <a:spcPct val="0"/>
              </a:spcBef>
              <a:buClrTx/>
              <a:buSzTx/>
              <a:buFontTx/>
              <a:buChar char="•"/>
            </a:pPr>
            <a:r>
              <a:rPr lang="fr-FR" altLang="fr-FR" sz="1400" b="1" dirty="0"/>
              <a:t> amélioration du modèle : autres méthodes ? Puis-je faire mieux ? plus précis ? Insuffisance du modèle ?</a:t>
            </a:r>
          </a:p>
          <a:p>
            <a:pPr lvl="2" eaLnBrk="1" hangingPunct="1">
              <a:spcBef>
                <a:spcPct val="0"/>
              </a:spcBef>
              <a:buClrTx/>
              <a:buSzTx/>
              <a:buFontTx/>
              <a:buChar char="•"/>
            </a:pPr>
            <a:r>
              <a:rPr lang="fr-FR" altLang="fr-FR" sz="1400" b="1" dirty="0"/>
              <a:t>…</a:t>
            </a:r>
          </a:p>
          <a:p>
            <a:pPr eaLnBrk="1" hangingPunct="1">
              <a:spcBef>
                <a:spcPct val="0"/>
              </a:spcBef>
              <a:buClrTx/>
              <a:buSzTx/>
              <a:buFontTx/>
              <a:buChar char="•"/>
            </a:pPr>
            <a:r>
              <a:rPr lang="fr-FR" altLang="fr-FR" sz="1400" b="1" dirty="0"/>
              <a:t> </a:t>
            </a:r>
            <a:r>
              <a:rPr lang="fr-FR" altLang="fr-FR" sz="1400" b="1" u="sng" dirty="0">
                <a:solidFill>
                  <a:srgbClr val="FF0000"/>
                </a:solidFill>
              </a:rPr>
              <a:t>Effectuer une synthèse finale du travail</a:t>
            </a:r>
          </a:p>
        </p:txBody>
      </p:sp>
      <p:sp>
        <p:nvSpPr>
          <p:cNvPr id="6148" name="Rectangle 4"/>
          <p:cNvSpPr>
            <a:spLocks noChangeArrowheads="1"/>
          </p:cNvSpPr>
          <p:nvPr/>
        </p:nvSpPr>
        <p:spPr bwMode="auto">
          <a:xfrm>
            <a:off x="2054225" y="377825"/>
            <a:ext cx="5972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lnSpc>
                <a:spcPct val="80000"/>
              </a:lnSpc>
              <a:buFont typeface="Wingdings" pitchFamily="2" charset="2"/>
              <a:buNone/>
            </a:pPr>
            <a:r>
              <a:rPr lang="fr-FR" altLang="fr-FR" sz="3200" dirty="0" smtClean="0">
                <a:solidFill>
                  <a:schemeClr val="tx2"/>
                </a:solidFill>
              </a:rPr>
              <a:t>Les compétences ciblées</a:t>
            </a:r>
            <a:endParaRPr lang="fr-FR" altLang="fr-FR" sz="3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fade">
                                      <p:cBhvr>
                                        <p:cTn id="7" dur="1000"/>
                                        <p:tgtEl>
                                          <p:spTgt spid="40962">
                                            <p:txEl>
                                              <p:pRg st="1" end="1"/>
                                            </p:txEl>
                                          </p:spTgt>
                                        </p:tgtEl>
                                      </p:cBhvr>
                                    </p:animEffect>
                                    <p:anim calcmode="lin" valueType="num">
                                      <p:cBhvr>
                                        <p:cTn id="8" dur="10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62">
                                            <p:txEl>
                                              <p:pRg st="2" end="2"/>
                                            </p:txEl>
                                          </p:spTgt>
                                        </p:tgtEl>
                                        <p:attrNameLst>
                                          <p:attrName>style.visibility</p:attrName>
                                        </p:attrNameLst>
                                      </p:cBhvr>
                                      <p:to>
                                        <p:strVal val="visible"/>
                                      </p:to>
                                    </p:set>
                                    <p:animEffect transition="in" filter="fade">
                                      <p:cBhvr>
                                        <p:cTn id="14" dur="1000"/>
                                        <p:tgtEl>
                                          <p:spTgt spid="40962">
                                            <p:txEl>
                                              <p:pRg st="2" end="2"/>
                                            </p:txEl>
                                          </p:spTgt>
                                        </p:tgtEl>
                                      </p:cBhvr>
                                    </p:animEffect>
                                    <p:anim calcmode="lin" valueType="num">
                                      <p:cBhvr>
                                        <p:cTn id="15" dur="1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0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62">
                                            <p:txEl>
                                              <p:pRg st="3" end="3"/>
                                            </p:txEl>
                                          </p:spTgt>
                                        </p:tgtEl>
                                        <p:attrNameLst>
                                          <p:attrName>style.visibility</p:attrName>
                                        </p:attrNameLst>
                                      </p:cBhvr>
                                      <p:to>
                                        <p:strVal val="visible"/>
                                      </p:to>
                                    </p:set>
                                    <p:animEffect transition="in" filter="fade">
                                      <p:cBhvr>
                                        <p:cTn id="21" dur="1000"/>
                                        <p:tgtEl>
                                          <p:spTgt spid="40962">
                                            <p:txEl>
                                              <p:pRg st="3" end="3"/>
                                            </p:txEl>
                                          </p:spTgt>
                                        </p:tgtEl>
                                      </p:cBhvr>
                                    </p:animEffect>
                                    <p:anim calcmode="lin" valueType="num">
                                      <p:cBhvr>
                                        <p:cTn id="22" dur="10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096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0962">
                                            <p:txEl>
                                              <p:pRg st="4" end="4"/>
                                            </p:txEl>
                                          </p:spTgt>
                                        </p:tgtEl>
                                        <p:attrNameLst>
                                          <p:attrName>style.visibility</p:attrName>
                                        </p:attrNameLst>
                                      </p:cBhvr>
                                      <p:to>
                                        <p:strVal val="visible"/>
                                      </p:to>
                                    </p:set>
                                    <p:animEffect transition="in" filter="fade">
                                      <p:cBhvr>
                                        <p:cTn id="26" dur="1000"/>
                                        <p:tgtEl>
                                          <p:spTgt spid="40962">
                                            <p:txEl>
                                              <p:pRg st="4" end="4"/>
                                            </p:txEl>
                                          </p:spTgt>
                                        </p:tgtEl>
                                      </p:cBhvr>
                                    </p:animEffect>
                                    <p:anim calcmode="lin" valueType="num">
                                      <p:cBhvr>
                                        <p:cTn id="27" dur="10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09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0962">
                                            <p:txEl>
                                              <p:pRg st="6" end="6"/>
                                            </p:txEl>
                                          </p:spTgt>
                                        </p:tgtEl>
                                        <p:attrNameLst>
                                          <p:attrName>style.visibility</p:attrName>
                                        </p:attrNameLst>
                                      </p:cBhvr>
                                      <p:to>
                                        <p:strVal val="visible"/>
                                      </p:to>
                                    </p:set>
                                    <p:animEffect transition="in" filter="fade">
                                      <p:cBhvr>
                                        <p:cTn id="33" dur="1000"/>
                                        <p:tgtEl>
                                          <p:spTgt spid="40962">
                                            <p:txEl>
                                              <p:pRg st="6" end="6"/>
                                            </p:txEl>
                                          </p:spTgt>
                                        </p:tgtEl>
                                      </p:cBhvr>
                                    </p:animEffect>
                                    <p:anim calcmode="lin" valueType="num">
                                      <p:cBhvr>
                                        <p:cTn id="34" dur="1000" fill="hold"/>
                                        <p:tgtEl>
                                          <p:spTgt spid="4096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096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0962">
                                            <p:txEl>
                                              <p:pRg st="7" end="7"/>
                                            </p:txEl>
                                          </p:spTgt>
                                        </p:tgtEl>
                                        <p:attrNameLst>
                                          <p:attrName>style.visibility</p:attrName>
                                        </p:attrNameLst>
                                      </p:cBhvr>
                                      <p:to>
                                        <p:strVal val="visible"/>
                                      </p:to>
                                    </p:set>
                                    <p:animEffect transition="in" filter="fade">
                                      <p:cBhvr>
                                        <p:cTn id="40" dur="1000"/>
                                        <p:tgtEl>
                                          <p:spTgt spid="40962">
                                            <p:txEl>
                                              <p:pRg st="7" end="7"/>
                                            </p:txEl>
                                          </p:spTgt>
                                        </p:tgtEl>
                                      </p:cBhvr>
                                    </p:animEffect>
                                    <p:anim calcmode="lin" valueType="num">
                                      <p:cBhvr>
                                        <p:cTn id="41" dur="1000" fill="hold"/>
                                        <p:tgtEl>
                                          <p:spTgt spid="4096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4096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0962">
                                            <p:txEl>
                                              <p:pRg st="8" end="8"/>
                                            </p:txEl>
                                          </p:spTgt>
                                        </p:tgtEl>
                                        <p:attrNameLst>
                                          <p:attrName>style.visibility</p:attrName>
                                        </p:attrNameLst>
                                      </p:cBhvr>
                                      <p:to>
                                        <p:strVal val="visible"/>
                                      </p:to>
                                    </p:set>
                                    <p:animEffect transition="in" filter="fade">
                                      <p:cBhvr>
                                        <p:cTn id="47" dur="1000"/>
                                        <p:tgtEl>
                                          <p:spTgt spid="40962">
                                            <p:txEl>
                                              <p:pRg st="8" end="8"/>
                                            </p:txEl>
                                          </p:spTgt>
                                        </p:tgtEl>
                                      </p:cBhvr>
                                    </p:animEffect>
                                    <p:anim calcmode="lin" valueType="num">
                                      <p:cBhvr>
                                        <p:cTn id="48" dur="1000" fill="hold"/>
                                        <p:tgtEl>
                                          <p:spTgt spid="4096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096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0962">
                                            <p:txEl>
                                              <p:pRg st="9" end="9"/>
                                            </p:txEl>
                                          </p:spTgt>
                                        </p:tgtEl>
                                        <p:attrNameLst>
                                          <p:attrName>style.visibility</p:attrName>
                                        </p:attrNameLst>
                                      </p:cBhvr>
                                      <p:to>
                                        <p:strVal val="visible"/>
                                      </p:to>
                                    </p:set>
                                    <p:animEffect transition="in" filter="fade">
                                      <p:cBhvr>
                                        <p:cTn id="52" dur="1000"/>
                                        <p:tgtEl>
                                          <p:spTgt spid="40962">
                                            <p:txEl>
                                              <p:pRg st="9" end="9"/>
                                            </p:txEl>
                                          </p:spTgt>
                                        </p:tgtEl>
                                      </p:cBhvr>
                                    </p:animEffect>
                                    <p:anim calcmode="lin" valueType="num">
                                      <p:cBhvr>
                                        <p:cTn id="53" dur="1000" fill="hold"/>
                                        <p:tgtEl>
                                          <p:spTgt spid="4096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096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0962">
                                            <p:txEl>
                                              <p:pRg st="11" end="11"/>
                                            </p:txEl>
                                          </p:spTgt>
                                        </p:tgtEl>
                                        <p:attrNameLst>
                                          <p:attrName>style.visibility</p:attrName>
                                        </p:attrNameLst>
                                      </p:cBhvr>
                                      <p:to>
                                        <p:strVal val="visible"/>
                                      </p:to>
                                    </p:set>
                                    <p:animEffect transition="in" filter="fade">
                                      <p:cBhvr>
                                        <p:cTn id="59" dur="1000"/>
                                        <p:tgtEl>
                                          <p:spTgt spid="40962">
                                            <p:txEl>
                                              <p:pRg st="11" end="11"/>
                                            </p:txEl>
                                          </p:spTgt>
                                        </p:tgtEl>
                                      </p:cBhvr>
                                    </p:animEffect>
                                    <p:anim calcmode="lin" valueType="num">
                                      <p:cBhvr>
                                        <p:cTn id="60" dur="1000" fill="hold"/>
                                        <p:tgtEl>
                                          <p:spTgt spid="4096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4096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0962">
                                            <p:txEl>
                                              <p:pRg st="12" end="12"/>
                                            </p:txEl>
                                          </p:spTgt>
                                        </p:tgtEl>
                                        <p:attrNameLst>
                                          <p:attrName>style.visibility</p:attrName>
                                        </p:attrNameLst>
                                      </p:cBhvr>
                                      <p:to>
                                        <p:strVal val="visible"/>
                                      </p:to>
                                    </p:set>
                                    <p:animEffect transition="in" filter="fade">
                                      <p:cBhvr>
                                        <p:cTn id="66" dur="1000"/>
                                        <p:tgtEl>
                                          <p:spTgt spid="40962">
                                            <p:txEl>
                                              <p:pRg st="12" end="12"/>
                                            </p:txEl>
                                          </p:spTgt>
                                        </p:tgtEl>
                                      </p:cBhvr>
                                    </p:animEffect>
                                    <p:anim calcmode="lin" valueType="num">
                                      <p:cBhvr>
                                        <p:cTn id="67" dur="1000" fill="hold"/>
                                        <p:tgtEl>
                                          <p:spTgt spid="40962">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4096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0962">
                                            <p:txEl>
                                              <p:pRg st="13" end="13"/>
                                            </p:txEl>
                                          </p:spTgt>
                                        </p:tgtEl>
                                        <p:attrNameLst>
                                          <p:attrName>style.visibility</p:attrName>
                                        </p:attrNameLst>
                                      </p:cBhvr>
                                      <p:to>
                                        <p:strVal val="visible"/>
                                      </p:to>
                                    </p:set>
                                    <p:animEffect transition="in" filter="fade">
                                      <p:cBhvr>
                                        <p:cTn id="73" dur="1000"/>
                                        <p:tgtEl>
                                          <p:spTgt spid="40962">
                                            <p:txEl>
                                              <p:pRg st="13" end="13"/>
                                            </p:txEl>
                                          </p:spTgt>
                                        </p:tgtEl>
                                      </p:cBhvr>
                                    </p:animEffect>
                                    <p:anim calcmode="lin" valueType="num">
                                      <p:cBhvr>
                                        <p:cTn id="74" dur="1000" fill="hold"/>
                                        <p:tgtEl>
                                          <p:spTgt spid="40962">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4096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0962">
                                            <p:txEl>
                                              <p:pRg st="14" end="14"/>
                                            </p:txEl>
                                          </p:spTgt>
                                        </p:tgtEl>
                                        <p:attrNameLst>
                                          <p:attrName>style.visibility</p:attrName>
                                        </p:attrNameLst>
                                      </p:cBhvr>
                                      <p:to>
                                        <p:strVal val="visible"/>
                                      </p:to>
                                    </p:set>
                                    <p:animEffect transition="in" filter="fade">
                                      <p:cBhvr>
                                        <p:cTn id="80" dur="1000"/>
                                        <p:tgtEl>
                                          <p:spTgt spid="40962">
                                            <p:txEl>
                                              <p:pRg st="14" end="14"/>
                                            </p:txEl>
                                          </p:spTgt>
                                        </p:tgtEl>
                                      </p:cBhvr>
                                    </p:animEffect>
                                    <p:anim calcmode="lin" valueType="num">
                                      <p:cBhvr>
                                        <p:cTn id="81" dur="1000" fill="hold"/>
                                        <p:tgtEl>
                                          <p:spTgt spid="40962">
                                            <p:txEl>
                                              <p:pRg st="14" end="14"/>
                                            </p:txEl>
                                          </p:spTgt>
                                        </p:tgtEl>
                                        <p:attrNameLst>
                                          <p:attrName>ppt_x</p:attrName>
                                        </p:attrNameLst>
                                      </p:cBhvr>
                                      <p:tavLst>
                                        <p:tav tm="0">
                                          <p:val>
                                            <p:strVal val="#ppt_x"/>
                                          </p:val>
                                        </p:tav>
                                        <p:tav tm="100000">
                                          <p:val>
                                            <p:strVal val="#ppt_x"/>
                                          </p:val>
                                        </p:tav>
                                      </p:tavLst>
                                    </p:anim>
                                    <p:anim calcmode="lin" valueType="num">
                                      <p:cBhvr>
                                        <p:cTn id="82" dur="1000" fill="hold"/>
                                        <p:tgtEl>
                                          <p:spTgt spid="40962">
                                            <p:txEl>
                                              <p:pRg st="14" end="14"/>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0962">
                                            <p:txEl>
                                              <p:pRg st="15" end="15"/>
                                            </p:txEl>
                                          </p:spTgt>
                                        </p:tgtEl>
                                        <p:attrNameLst>
                                          <p:attrName>style.visibility</p:attrName>
                                        </p:attrNameLst>
                                      </p:cBhvr>
                                      <p:to>
                                        <p:strVal val="visible"/>
                                      </p:to>
                                    </p:set>
                                    <p:animEffect transition="in" filter="fade">
                                      <p:cBhvr>
                                        <p:cTn id="85" dur="1000"/>
                                        <p:tgtEl>
                                          <p:spTgt spid="40962">
                                            <p:txEl>
                                              <p:pRg st="15" end="15"/>
                                            </p:txEl>
                                          </p:spTgt>
                                        </p:tgtEl>
                                      </p:cBhvr>
                                    </p:animEffect>
                                    <p:anim calcmode="lin" valueType="num">
                                      <p:cBhvr>
                                        <p:cTn id="86" dur="1000" fill="hold"/>
                                        <p:tgtEl>
                                          <p:spTgt spid="40962">
                                            <p:txEl>
                                              <p:pRg st="15" end="15"/>
                                            </p:txEl>
                                          </p:spTgt>
                                        </p:tgtEl>
                                        <p:attrNameLst>
                                          <p:attrName>ppt_x</p:attrName>
                                        </p:attrNameLst>
                                      </p:cBhvr>
                                      <p:tavLst>
                                        <p:tav tm="0">
                                          <p:val>
                                            <p:strVal val="#ppt_x"/>
                                          </p:val>
                                        </p:tav>
                                        <p:tav tm="100000">
                                          <p:val>
                                            <p:strVal val="#ppt_x"/>
                                          </p:val>
                                        </p:tav>
                                      </p:tavLst>
                                    </p:anim>
                                    <p:anim calcmode="lin" valueType="num">
                                      <p:cBhvr>
                                        <p:cTn id="87" dur="1000" fill="hold"/>
                                        <p:tgtEl>
                                          <p:spTgt spid="4096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0962">
                                            <p:txEl>
                                              <p:pRg st="17" end="17"/>
                                            </p:txEl>
                                          </p:spTgt>
                                        </p:tgtEl>
                                        <p:attrNameLst>
                                          <p:attrName>style.visibility</p:attrName>
                                        </p:attrNameLst>
                                      </p:cBhvr>
                                      <p:to>
                                        <p:strVal val="visible"/>
                                      </p:to>
                                    </p:set>
                                    <p:animEffect transition="in" filter="fade">
                                      <p:cBhvr>
                                        <p:cTn id="92" dur="1000"/>
                                        <p:tgtEl>
                                          <p:spTgt spid="40962">
                                            <p:txEl>
                                              <p:pRg st="17" end="17"/>
                                            </p:txEl>
                                          </p:spTgt>
                                        </p:tgtEl>
                                      </p:cBhvr>
                                    </p:animEffect>
                                    <p:anim calcmode="lin" valueType="num">
                                      <p:cBhvr>
                                        <p:cTn id="93" dur="1000" fill="hold"/>
                                        <p:tgtEl>
                                          <p:spTgt spid="40962">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40962">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0962">
                                            <p:txEl>
                                              <p:pRg st="18" end="18"/>
                                            </p:txEl>
                                          </p:spTgt>
                                        </p:tgtEl>
                                        <p:attrNameLst>
                                          <p:attrName>style.visibility</p:attrName>
                                        </p:attrNameLst>
                                      </p:cBhvr>
                                      <p:to>
                                        <p:strVal val="visible"/>
                                      </p:to>
                                    </p:set>
                                    <p:animEffect transition="in" filter="fade">
                                      <p:cBhvr>
                                        <p:cTn id="99" dur="1000"/>
                                        <p:tgtEl>
                                          <p:spTgt spid="40962">
                                            <p:txEl>
                                              <p:pRg st="18" end="18"/>
                                            </p:txEl>
                                          </p:spTgt>
                                        </p:tgtEl>
                                      </p:cBhvr>
                                    </p:animEffect>
                                    <p:anim calcmode="lin" valueType="num">
                                      <p:cBhvr>
                                        <p:cTn id="100" dur="1000" fill="hold"/>
                                        <p:tgtEl>
                                          <p:spTgt spid="40962">
                                            <p:txEl>
                                              <p:pRg st="18" end="18"/>
                                            </p:txEl>
                                          </p:spTgt>
                                        </p:tgtEl>
                                        <p:attrNameLst>
                                          <p:attrName>ppt_x</p:attrName>
                                        </p:attrNameLst>
                                      </p:cBhvr>
                                      <p:tavLst>
                                        <p:tav tm="0">
                                          <p:val>
                                            <p:strVal val="#ppt_x"/>
                                          </p:val>
                                        </p:tav>
                                        <p:tav tm="100000">
                                          <p:val>
                                            <p:strVal val="#ppt_x"/>
                                          </p:val>
                                        </p:tav>
                                      </p:tavLst>
                                    </p:anim>
                                    <p:anim calcmode="lin" valueType="num">
                                      <p:cBhvr>
                                        <p:cTn id="101" dur="1000" fill="hold"/>
                                        <p:tgtEl>
                                          <p:spTgt spid="40962">
                                            <p:txEl>
                                              <p:pRg st="18" end="18"/>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0962">
                                            <p:txEl>
                                              <p:pRg st="19" end="19"/>
                                            </p:txEl>
                                          </p:spTgt>
                                        </p:tgtEl>
                                        <p:attrNameLst>
                                          <p:attrName>style.visibility</p:attrName>
                                        </p:attrNameLst>
                                      </p:cBhvr>
                                      <p:to>
                                        <p:strVal val="visible"/>
                                      </p:to>
                                    </p:set>
                                    <p:animEffect transition="in" filter="fade">
                                      <p:cBhvr>
                                        <p:cTn id="104" dur="1000"/>
                                        <p:tgtEl>
                                          <p:spTgt spid="40962">
                                            <p:txEl>
                                              <p:pRg st="19" end="19"/>
                                            </p:txEl>
                                          </p:spTgt>
                                        </p:tgtEl>
                                      </p:cBhvr>
                                    </p:animEffect>
                                    <p:anim calcmode="lin" valueType="num">
                                      <p:cBhvr>
                                        <p:cTn id="105" dur="1000" fill="hold"/>
                                        <p:tgtEl>
                                          <p:spTgt spid="40962">
                                            <p:txEl>
                                              <p:pRg st="19" end="19"/>
                                            </p:txEl>
                                          </p:spTgt>
                                        </p:tgtEl>
                                        <p:attrNameLst>
                                          <p:attrName>ppt_x</p:attrName>
                                        </p:attrNameLst>
                                      </p:cBhvr>
                                      <p:tavLst>
                                        <p:tav tm="0">
                                          <p:val>
                                            <p:strVal val="#ppt_x"/>
                                          </p:val>
                                        </p:tav>
                                        <p:tav tm="100000">
                                          <p:val>
                                            <p:strVal val="#ppt_x"/>
                                          </p:val>
                                        </p:tav>
                                      </p:tavLst>
                                    </p:anim>
                                    <p:anim calcmode="lin" valueType="num">
                                      <p:cBhvr>
                                        <p:cTn id="106" dur="1000" fill="hold"/>
                                        <p:tgtEl>
                                          <p:spTgt spid="4096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259291" y="634109"/>
            <a:ext cx="7239000" cy="1752600"/>
          </a:xfrm>
        </p:spPr>
        <p:txBody>
          <a:bodyPr/>
          <a:lstStyle/>
          <a:p>
            <a:pPr algn="ctr"/>
            <a:r>
              <a:rPr lang="fr-FR" dirty="0" smtClean="0">
                <a:solidFill>
                  <a:schemeClr val="tx2"/>
                </a:solidFill>
              </a:rPr>
              <a:t>COMMENT CONSTRUIRE DES ACTIVITES POUR LA RESOLUTION DE </a:t>
            </a:r>
            <a:r>
              <a:rPr lang="fr-FR" sz="3200" dirty="0" smtClean="0">
                <a:solidFill>
                  <a:schemeClr val="tx2"/>
                </a:solidFill>
              </a:rPr>
              <a:t>PROBLEMES ?</a:t>
            </a:r>
            <a:endParaRPr lang="fr-FR" sz="3200" dirty="0">
              <a:solidFill>
                <a:schemeClr val="tx2"/>
              </a:solidFill>
            </a:endParaRPr>
          </a:p>
        </p:txBody>
      </p:sp>
      <p:pic>
        <p:nvPicPr>
          <p:cNvPr id="2050" name="Picture 2" descr="http://ekladata.com/I_aLZvQY9WMOUuWOdWrbV7_hF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5" y="2580361"/>
            <a:ext cx="2534453" cy="3532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fld id="{D3ADB8E6-2200-4BDD-A332-C673BF60B3C8}" type="slidenum">
              <a:rPr lang="fr-FR" altLang="fr-FR" sz="1200" smtClean="0">
                <a:latin typeface="Verdana" pitchFamily="34" charset="0"/>
              </a:rPr>
              <a:pPr eaLnBrk="1" hangingPunct="1">
                <a:spcBef>
                  <a:spcPct val="0"/>
                </a:spcBef>
                <a:buClrTx/>
                <a:buSzTx/>
                <a:buFontTx/>
                <a:buNone/>
              </a:pPr>
              <a:t>8</a:t>
            </a:fld>
            <a:endParaRPr lang="fr-FR" altLang="fr-FR" sz="1200" smtClean="0">
              <a:latin typeface="Verdana" pitchFamily="34" charset="0"/>
            </a:endParaRPr>
          </a:p>
        </p:txBody>
      </p:sp>
      <p:grpSp>
        <p:nvGrpSpPr>
          <p:cNvPr id="11268" name="Group 10"/>
          <p:cNvGrpSpPr>
            <a:grpSpLocks noChangeAspect="1"/>
          </p:cNvGrpSpPr>
          <p:nvPr/>
        </p:nvGrpSpPr>
        <p:grpSpPr bwMode="auto">
          <a:xfrm>
            <a:off x="836612" y="974725"/>
            <a:ext cx="8307388" cy="5562600"/>
            <a:chOff x="1424" y="2175"/>
            <a:chExt cx="9687" cy="7190"/>
          </a:xfrm>
        </p:grpSpPr>
        <p:sp>
          <p:nvSpPr>
            <p:cNvPr id="11269" name="AutoShape 11"/>
            <p:cNvSpPr>
              <a:spLocks noChangeAspect="1" noChangeArrowheads="1"/>
            </p:cNvSpPr>
            <p:nvPr/>
          </p:nvSpPr>
          <p:spPr bwMode="auto">
            <a:xfrm>
              <a:off x="1424" y="2175"/>
              <a:ext cx="9687" cy="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endParaRPr lang="fr-FR" altLang="fr-FR" sz="1800">
                <a:latin typeface="Verdana" pitchFamily="34" charset="0"/>
              </a:endParaRPr>
            </a:p>
          </p:txBody>
        </p:sp>
        <p:sp>
          <p:nvSpPr>
            <p:cNvPr id="11270" name="Text Box 12"/>
            <p:cNvSpPr txBox="1">
              <a:spLocks noChangeArrowheads="1"/>
            </p:cNvSpPr>
            <p:nvPr/>
          </p:nvSpPr>
          <p:spPr bwMode="auto">
            <a:xfrm>
              <a:off x="1786" y="3951"/>
              <a:ext cx="3195" cy="49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0"/>
                </a:spcBef>
                <a:buClrTx/>
                <a:buSzTx/>
                <a:buFontTx/>
                <a:buNone/>
              </a:pPr>
              <a:r>
                <a:rPr lang="fr-FR" altLang="ja-JP" sz="1400" b="1" dirty="0">
                  <a:solidFill>
                    <a:srgbClr val="0000FF"/>
                  </a:solidFill>
                  <a:latin typeface="Times New Roman" pitchFamily="18" charset="0"/>
                  <a:ea typeface="MS Mincho" pitchFamily="49" charset="-128"/>
                </a:rPr>
                <a:t>Enoncé de la problématique</a:t>
              </a:r>
              <a:endParaRPr lang="fr-FR" altLang="fr-FR" sz="2000" dirty="0">
                <a:latin typeface="Verdana" pitchFamily="34" charset="0"/>
              </a:endParaRPr>
            </a:p>
          </p:txBody>
        </p:sp>
        <p:sp>
          <p:nvSpPr>
            <p:cNvPr id="11271" name="Text Box 13"/>
            <p:cNvSpPr txBox="1">
              <a:spLocks noChangeArrowheads="1"/>
            </p:cNvSpPr>
            <p:nvPr/>
          </p:nvSpPr>
          <p:spPr bwMode="auto">
            <a:xfrm>
              <a:off x="2347" y="2625"/>
              <a:ext cx="2189" cy="52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0"/>
                </a:spcBef>
                <a:buClrTx/>
                <a:buSzTx/>
                <a:buFontTx/>
                <a:buNone/>
              </a:pPr>
              <a:r>
                <a:rPr lang="fr-FR" altLang="ja-JP" sz="1400" b="1" dirty="0">
                  <a:solidFill>
                    <a:srgbClr val="0000FF"/>
                  </a:solidFill>
                  <a:latin typeface="Times New Roman" pitchFamily="18" charset="0"/>
                  <a:ea typeface="MS Mincho" pitchFamily="49" charset="-128"/>
                </a:rPr>
                <a:t>Contextualisation </a:t>
              </a:r>
              <a:endParaRPr lang="fr-FR" altLang="fr-FR" sz="2000" dirty="0">
                <a:latin typeface="Verdana" pitchFamily="34" charset="0"/>
              </a:endParaRPr>
            </a:p>
          </p:txBody>
        </p:sp>
        <p:sp>
          <p:nvSpPr>
            <p:cNvPr id="11272" name="Line 14"/>
            <p:cNvSpPr>
              <a:spLocks noChangeShapeType="1"/>
            </p:cNvSpPr>
            <p:nvPr/>
          </p:nvSpPr>
          <p:spPr bwMode="auto">
            <a:xfrm>
              <a:off x="3333" y="3255"/>
              <a:ext cx="4" cy="6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3" name="Line 15"/>
            <p:cNvSpPr>
              <a:spLocks noChangeShapeType="1"/>
            </p:cNvSpPr>
            <p:nvPr/>
          </p:nvSpPr>
          <p:spPr bwMode="auto">
            <a:xfrm>
              <a:off x="3333" y="4555"/>
              <a:ext cx="4" cy="6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4" name="Text Box 16"/>
            <p:cNvSpPr txBox="1">
              <a:spLocks noChangeArrowheads="1"/>
            </p:cNvSpPr>
            <p:nvPr/>
          </p:nvSpPr>
          <p:spPr bwMode="auto">
            <a:xfrm>
              <a:off x="1480" y="5320"/>
              <a:ext cx="3680" cy="379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ja-JP" sz="1400" b="1" u="sng" dirty="0">
                  <a:solidFill>
                    <a:srgbClr val="0000FF"/>
                  </a:solidFill>
                  <a:latin typeface="Times New Roman" pitchFamily="18" charset="0"/>
                  <a:ea typeface="MS Mincho" pitchFamily="49" charset="-128"/>
                </a:rPr>
                <a:t>Questions </a:t>
              </a:r>
              <a:r>
                <a:rPr lang="fr-FR" altLang="ja-JP" sz="1400" b="1" u="sng" dirty="0" smtClean="0">
                  <a:solidFill>
                    <a:srgbClr val="0000FF"/>
                  </a:solidFill>
                  <a:latin typeface="Times New Roman" pitchFamily="18" charset="0"/>
                  <a:ea typeface="MS Mincho" pitchFamily="49" charset="-128"/>
                </a:rPr>
                <a:t>:</a:t>
              </a:r>
            </a:p>
            <a:p>
              <a:pPr eaLnBrk="1" hangingPunct="1">
                <a:spcBef>
                  <a:spcPct val="0"/>
                </a:spcBef>
                <a:buClrTx/>
                <a:buSzTx/>
                <a:buFontTx/>
                <a:buNone/>
              </a:pPr>
              <a:endParaRPr lang="fr-FR" altLang="ja-JP" sz="1400" b="1" u="sng" dirty="0">
                <a:solidFill>
                  <a:srgbClr val="0000FF"/>
                </a:solidFill>
                <a:latin typeface="Times New Roman" pitchFamily="18" charset="0"/>
                <a:ea typeface="MS Mincho" pitchFamily="49" charset="-128"/>
              </a:endParaRPr>
            </a:p>
            <a:p>
              <a:pPr lvl="1" eaLnBrk="1" hangingPunct="1">
                <a:spcBef>
                  <a:spcPct val="0"/>
                </a:spcBef>
                <a:buClr>
                  <a:srgbClr val="0000FF"/>
                </a:buClr>
                <a:buSzTx/>
                <a:buFont typeface="Times New Roman" pitchFamily="18" charset="0"/>
                <a:buChar char="-"/>
              </a:pPr>
              <a:r>
                <a:rPr lang="fr-FR" altLang="ja-JP" sz="1400" dirty="0">
                  <a:solidFill>
                    <a:srgbClr val="0000FF"/>
                  </a:solidFill>
                  <a:latin typeface="Times New Roman" pitchFamily="18" charset="0"/>
                  <a:ea typeface="MS Mincho" pitchFamily="49" charset="-128"/>
                </a:rPr>
                <a:t>sur les documents ou sur des aspects périphériques de la problématique</a:t>
              </a:r>
            </a:p>
            <a:p>
              <a:pPr lvl="1" eaLnBrk="1" hangingPunct="1">
                <a:spcBef>
                  <a:spcPct val="0"/>
                </a:spcBef>
                <a:buClrTx/>
                <a:buSzTx/>
                <a:buFontTx/>
                <a:buNone/>
              </a:pPr>
              <a:endParaRPr lang="fr-FR" altLang="ja-JP" sz="1400" dirty="0">
                <a:solidFill>
                  <a:srgbClr val="0000FF"/>
                </a:solidFill>
                <a:latin typeface="Times New Roman" pitchFamily="18" charset="0"/>
                <a:ea typeface="MS Mincho" pitchFamily="49" charset="-128"/>
              </a:endParaRPr>
            </a:p>
            <a:p>
              <a:pPr lvl="1" eaLnBrk="1" hangingPunct="1">
                <a:spcBef>
                  <a:spcPct val="0"/>
                </a:spcBef>
                <a:buClrTx/>
                <a:buSzTx/>
                <a:buFontTx/>
                <a:buNone/>
              </a:pPr>
              <a:r>
                <a:rPr lang="fr-FR" altLang="ja-JP" sz="1400" dirty="0">
                  <a:solidFill>
                    <a:srgbClr val="0000FF"/>
                  </a:solidFill>
                  <a:latin typeface="Times New Roman" pitchFamily="18" charset="0"/>
                  <a:ea typeface="MS Mincho" pitchFamily="49" charset="-128"/>
                </a:rPr>
                <a:t> </a:t>
              </a:r>
            </a:p>
            <a:p>
              <a:pPr lvl="1" eaLnBrk="1" hangingPunct="1">
                <a:spcBef>
                  <a:spcPct val="0"/>
                </a:spcBef>
                <a:buClr>
                  <a:srgbClr val="0000FF"/>
                </a:buClr>
                <a:buSzTx/>
                <a:buFont typeface="Times New Roman" pitchFamily="18" charset="0"/>
                <a:buChar char="-"/>
              </a:pPr>
              <a:r>
                <a:rPr lang="fr-FR" altLang="ja-JP" sz="1400" dirty="0">
                  <a:solidFill>
                    <a:srgbClr val="0000FF"/>
                  </a:solidFill>
                  <a:latin typeface="Times New Roman" pitchFamily="18" charset="0"/>
                  <a:ea typeface="MS Mincho" pitchFamily="49" charset="-128"/>
                </a:rPr>
                <a:t>sur la problématique principale</a:t>
              </a:r>
            </a:p>
            <a:p>
              <a:pPr lvl="1" eaLnBrk="1" hangingPunct="1">
                <a:spcBef>
                  <a:spcPct val="0"/>
                </a:spcBef>
                <a:buClrTx/>
                <a:buSzTx/>
                <a:buFontTx/>
                <a:buNone/>
              </a:pPr>
              <a:endParaRPr lang="fr-FR" altLang="ja-JP" sz="1400" dirty="0">
                <a:solidFill>
                  <a:srgbClr val="0000FF"/>
                </a:solidFill>
                <a:latin typeface="Times New Roman" pitchFamily="18" charset="0"/>
                <a:ea typeface="MS Mincho" pitchFamily="49" charset="-128"/>
              </a:endParaRPr>
            </a:p>
            <a:p>
              <a:pPr lvl="1" eaLnBrk="1" hangingPunct="1">
                <a:spcBef>
                  <a:spcPct val="0"/>
                </a:spcBef>
                <a:buClrTx/>
                <a:buSzTx/>
                <a:buFontTx/>
                <a:buNone/>
              </a:pPr>
              <a:endParaRPr lang="fr-FR" altLang="ja-JP" sz="1400" dirty="0">
                <a:solidFill>
                  <a:srgbClr val="0000FF"/>
                </a:solidFill>
                <a:latin typeface="Times New Roman" pitchFamily="18" charset="0"/>
                <a:ea typeface="MS Mincho" pitchFamily="49" charset="-128"/>
              </a:endParaRPr>
            </a:p>
            <a:p>
              <a:pPr eaLnBrk="1" hangingPunct="1">
                <a:spcBef>
                  <a:spcPct val="0"/>
                </a:spcBef>
                <a:buClrTx/>
                <a:buSzTx/>
                <a:buFontTx/>
                <a:buNone/>
              </a:pPr>
              <a:endParaRPr lang="fr-FR" altLang="ja-JP" sz="1400" dirty="0">
                <a:solidFill>
                  <a:srgbClr val="0000FF"/>
                </a:solidFill>
                <a:latin typeface="Times New Roman" pitchFamily="18" charset="0"/>
                <a:ea typeface="MS Mincho" pitchFamily="49" charset="-128"/>
              </a:endParaRPr>
            </a:p>
            <a:p>
              <a:pPr lvl="1" eaLnBrk="1" hangingPunct="1">
                <a:spcBef>
                  <a:spcPct val="0"/>
                </a:spcBef>
                <a:buClr>
                  <a:srgbClr val="0000FF"/>
                </a:buClr>
                <a:buSzTx/>
                <a:buFont typeface="Times New Roman" pitchFamily="18" charset="0"/>
                <a:buChar char="-"/>
              </a:pPr>
              <a:r>
                <a:rPr lang="fr-FR" altLang="ja-JP" sz="1400" dirty="0">
                  <a:solidFill>
                    <a:srgbClr val="0000FF"/>
                  </a:solidFill>
                  <a:latin typeface="Times New Roman" pitchFamily="18" charset="0"/>
                  <a:ea typeface="MS Mincho" pitchFamily="49" charset="-128"/>
                </a:rPr>
                <a:t>l’analyse critique des résultats</a:t>
              </a:r>
              <a:endParaRPr lang="fr-FR" altLang="fr-FR" sz="2000" dirty="0">
                <a:latin typeface="Verdana" pitchFamily="34" charset="0"/>
              </a:endParaRPr>
            </a:p>
          </p:txBody>
        </p:sp>
        <p:sp>
          <p:nvSpPr>
            <p:cNvPr id="11275" name="Text Box 17"/>
            <p:cNvSpPr txBox="1">
              <a:spLocks noChangeArrowheads="1"/>
            </p:cNvSpPr>
            <p:nvPr/>
          </p:nvSpPr>
          <p:spPr bwMode="auto">
            <a:xfrm>
              <a:off x="7875" y="2520"/>
              <a:ext cx="2745"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
                  <a:srgbClr val="FF0000"/>
                </a:buClr>
                <a:buSzTx/>
                <a:buFont typeface="Times New Roman" pitchFamily="18" charset="0"/>
                <a:buChar char="-"/>
              </a:pPr>
              <a:r>
                <a:rPr lang="fr-FR" altLang="ja-JP" sz="1400" b="1" dirty="0">
                  <a:solidFill>
                    <a:srgbClr val="FF0000"/>
                  </a:solidFill>
                  <a:latin typeface="Times New Roman" pitchFamily="18" charset="0"/>
                  <a:ea typeface="MS Mincho" pitchFamily="49" charset="-128"/>
                </a:rPr>
                <a:t> s’approprier</a:t>
              </a:r>
            </a:p>
            <a:p>
              <a:pPr eaLnBrk="1" hangingPunct="1">
                <a:spcBef>
                  <a:spcPct val="0"/>
                </a:spcBef>
                <a:buClr>
                  <a:srgbClr val="FF0000"/>
                </a:buClr>
                <a:buSzTx/>
                <a:buFont typeface="Times New Roman" pitchFamily="18" charset="0"/>
                <a:buChar char="-"/>
              </a:pPr>
              <a:r>
                <a:rPr lang="fr-FR" altLang="ja-JP" sz="1400" b="1" dirty="0">
                  <a:solidFill>
                    <a:srgbClr val="FF0000"/>
                  </a:solidFill>
                  <a:latin typeface="Times New Roman" pitchFamily="18" charset="0"/>
                  <a:ea typeface="MS Mincho" pitchFamily="49" charset="-128"/>
                </a:rPr>
                <a:t> analyser</a:t>
              </a:r>
            </a:p>
            <a:p>
              <a:pPr eaLnBrk="1" hangingPunct="1">
                <a:spcBef>
                  <a:spcPct val="0"/>
                </a:spcBef>
                <a:buClr>
                  <a:srgbClr val="FF0000"/>
                </a:buClr>
                <a:buSzTx/>
                <a:buFont typeface="Times New Roman" pitchFamily="18" charset="0"/>
                <a:buChar char="-"/>
              </a:pPr>
              <a:r>
                <a:rPr lang="fr-FR" altLang="ja-JP" sz="1400" b="1" dirty="0">
                  <a:solidFill>
                    <a:srgbClr val="FF0000"/>
                  </a:solidFill>
                  <a:latin typeface="Times New Roman" pitchFamily="18" charset="0"/>
                  <a:ea typeface="MS Mincho" pitchFamily="49" charset="-128"/>
                </a:rPr>
                <a:t> extraire et exploiter</a:t>
              </a:r>
              <a:endParaRPr lang="fr-FR" altLang="fr-FR" sz="2000" dirty="0">
                <a:latin typeface="Verdana" pitchFamily="34" charset="0"/>
              </a:endParaRPr>
            </a:p>
          </p:txBody>
        </p:sp>
        <p:sp>
          <p:nvSpPr>
            <p:cNvPr id="11276" name="Text Box 18"/>
            <p:cNvSpPr txBox="1">
              <a:spLocks noChangeArrowheads="1"/>
            </p:cNvSpPr>
            <p:nvPr/>
          </p:nvSpPr>
          <p:spPr bwMode="auto">
            <a:xfrm>
              <a:off x="7955" y="5349"/>
              <a:ext cx="3090" cy="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extraire et exploiter</a:t>
              </a:r>
            </a:p>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analyser</a:t>
              </a:r>
            </a:p>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construire et mettre en œuvre une démarche de résolution</a:t>
              </a:r>
            </a:p>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évaluer des ordres de grandeurs</a:t>
              </a:r>
            </a:p>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valider, exercer son esprit critique </a:t>
              </a:r>
            </a:p>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communiquer à l’écrit</a:t>
              </a:r>
              <a:endParaRPr lang="fr-FR" altLang="ja-JP" sz="1400">
                <a:solidFill>
                  <a:srgbClr val="FF0000"/>
                </a:solidFill>
                <a:latin typeface="Times New Roman" pitchFamily="18" charset="0"/>
                <a:ea typeface="MS Mincho" pitchFamily="49" charset="-128"/>
              </a:endParaRPr>
            </a:p>
            <a:p>
              <a:pPr eaLnBrk="1" hangingPunct="1">
                <a:spcBef>
                  <a:spcPct val="0"/>
                </a:spcBef>
                <a:buClr>
                  <a:srgbClr val="FF0000"/>
                </a:buClr>
                <a:buSzTx/>
                <a:buFont typeface="Times New Roman" pitchFamily="18" charset="0"/>
                <a:buChar char="-"/>
              </a:pPr>
              <a:r>
                <a:rPr lang="fr-FR" altLang="ja-JP" sz="1400" b="1">
                  <a:solidFill>
                    <a:srgbClr val="FF0000"/>
                  </a:solidFill>
                  <a:latin typeface="Times New Roman" pitchFamily="18" charset="0"/>
                  <a:ea typeface="MS Mincho" pitchFamily="49" charset="-128"/>
                </a:rPr>
                <a:t> compétences expérimentales</a:t>
              </a:r>
              <a:endParaRPr lang="fr-FR" altLang="fr-FR" sz="2000">
                <a:latin typeface="Verdana" pitchFamily="34" charset="0"/>
              </a:endParaRPr>
            </a:p>
          </p:txBody>
        </p:sp>
        <p:sp>
          <p:nvSpPr>
            <p:cNvPr id="11277" name="Text Box 19"/>
            <p:cNvSpPr txBox="1">
              <a:spLocks noChangeArrowheads="1"/>
            </p:cNvSpPr>
            <p:nvPr/>
          </p:nvSpPr>
          <p:spPr bwMode="auto">
            <a:xfrm>
              <a:off x="5075" y="2570"/>
              <a:ext cx="266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ja-JP" sz="1400" dirty="0">
                  <a:latin typeface="Times New Roman" pitchFamily="18" charset="0"/>
                  <a:ea typeface="MS Mincho" pitchFamily="49" charset="-128"/>
                </a:rPr>
                <a:t>- documents : texte, graphe, tableau,… </a:t>
              </a:r>
            </a:p>
            <a:p>
              <a:pPr eaLnBrk="1" hangingPunct="1">
                <a:spcBef>
                  <a:spcPct val="0"/>
                </a:spcBef>
                <a:buClrTx/>
                <a:buSzTx/>
                <a:buFontTx/>
                <a:buNone/>
              </a:pPr>
              <a:r>
                <a:rPr lang="fr-FR" altLang="ja-JP" sz="1400" dirty="0">
                  <a:latin typeface="Times New Roman" pitchFamily="18" charset="0"/>
                  <a:ea typeface="MS Mincho" pitchFamily="49" charset="-128"/>
                </a:rPr>
                <a:t>- vidéo, expériences,…</a:t>
              </a:r>
              <a:r>
                <a:rPr lang="fr-FR" altLang="ja-JP" sz="1200" dirty="0">
                  <a:latin typeface="Times New Roman" pitchFamily="18" charset="0"/>
                  <a:ea typeface="MS Mincho" pitchFamily="49" charset="-128"/>
                </a:rPr>
                <a:t> </a:t>
              </a:r>
              <a:endParaRPr lang="fr-FR" altLang="fr-FR" sz="1800" dirty="0">
                <a:latin typeface="Verdana" pitchFamily="34" charset="0"/>
              </a:endParaRPr>
            </a:p>
          </p:txBody>
        </p:sp>
        <p:sp>
          <p:nvSpPr>
            <p:cNvPr id="11278" name="AutoShape 20"/>
            <p:cNvSpPr>
              <a:spLocks noChangeArrowheads="1"/>
            </p:cNvSpPr>
            <p:nvPr/>
          </p:nvSpPr>
          <p:spPr bwMode="auto">
            <a:xfrm>
              <a:off x="5047" y="2475"/>
              <a:ext cx="2595" cy="1275"/>
            </a:xfrm>
            <a:prstGeom prst="wedgeRoundRectCallout">
              <a:avLst>
                <a:gd name="adj1" fmla="val -56319"/>
                <a:gd name="adj2" fmla="val 40352"/>
                <a:gd name="adj3" fmla="val 16667"/>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endParaRPr lang="fr-FR" altLang="fr-FR" sz="1800">
                <a:latin typeface="Verdana" pitchFamily="34" charset="0"/>
              </a:endParaRPr>
            </a:p>
          </p:txBody>
        </p:sp>
        <p:sp>
          <p:nvSpPr>
            <p:cNvPr id="11279" name="AutoShape 21"/>
            <p:cNvSpPr>
              <a:spLocks noChangeArrowheads="1"/>
            </p:cNvSpPr>
            <p:nvPr/>
          </p:nvSpPr>
          <p:spPr bwMode="auto">
            <a:xfrm>
              <a:off x="5102" y="4345"/>
              <a:ext cx="2835" cy="1215"/>
            </a:xfrm>
            <a:prstGeom prst="wedgeRoundRectCallout">
              <a:avLst>
                <a:gd name="adj1" fmla="val -51060"/>
                <a:gd name="adj2" fmla="val 61111"/>
                <a:gd name="adj3" fmla="val 16667"/>
              </a:avLst>
            </a:prstGeom>
            <a:solidFill>
              <a:srgbClr val="FFFFFF"/>
            </a:solidFill>
            <a:ln w="9525">
              <a:solidFill>
                <a:srgbClr val="000000"/>
              </a:solidFill>
              <a:prstDash val="dash"/>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endParaRPr lang="fr-FR" altLang="fr-FR" sz="1800">
                <a:latin typeface="Verdana" pitchFamily="34" charset="0"/>
              </a:endParaRPr>
            </a:p>
          </p:txBody>
        </p:sp>
        <p:sp>
          <p:nvSpPr>
            <p:cNvPr id="11280" name="Text Box 22"/>
            <p:cNvSpPr txBox="1">
              <a:spLocks noChangeArrowheads="1"/>
            </p:cNvSpPr>
            <p:nvPr/>
          </p:nvSpPr>
          <p:spPr bwMode="auto">
            <a:xfrm>
              <a:off x="5110" y="4280"/>
              <a:ext cx="3035"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ja-JP" sz="1200">
                  <a:latin typeface="Times New Roman" pitchFamily="18" charset="0"/>
                  <a:ea typeface="MS Mincho" pitchFamily="49" charset="-128"/>
                </a:rPr>
                <a:t>- </a:t>
              </a:r>
              <a:r>
                <a:rPr lang="fr-FR" altLang="ja-JP" sz="1400">
                  <a:latin typeface="Times New Roman" pitchFamily="18" charset="0"/>
                  <a:ea typeface="MS Mincho" pitchFamily="49" charset="-128"/>
                </a:rPr>
                <a:t>les questions posées n’induisent pas explicitement la démarche de la résolution.</a:t>
              </a:r>
              <a:endParaRPr lang="fr-FR" altLang="fr-FR" sz="2000">
                <a:latin typeface="Verdana" pitchFamily="34" charset="0"/>
              </a:endParaRPr>
            </a:p>
          </p:txBody>
        </p:sp>
        <p:sp>
          <p:nvSpPr>
            <p:cNvPr id="11281" name="AutoShape 23"/>
            <p:cNvSpPr>
              <a:spLocks noChangeArrowheads="1"/>
            </p:cNvSpPr>
            <p:nvPr/>
          </p:nvSpPr>
          <p:spPr bwMode="auto">
            <a:xfrm>
              <a:off x="4945" y="5913"/>
              <a:ext cx="3009" cy="1090"/>
            </a:xfrm>
            <a:prstGeom prst="wedgeRoundRectCallout">
              <a:avLst>
                <a:gd name="adj1" fmla="val -43088"/>
                <a:gd name="adj2" fmla="val -62384"/>
                <a:gd name="adj3" fmla="val 16667"/>
              </a:avLst>
            </a:prstGeom>
            <a:solidFill>
              <a:srgbClr val="FFFFFF"/>
            </a:solidFill>
            <a:ln w="9525">
              <a:solidFill>
                <a:srgbClr val="000000"/>
              </a:solidFill>
              <a:prstDash val="dash"/>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ja-JP" sz="1400">
                  <a:latin typeface="Times New Roman" pitchFamily="18" charset="0"/>
                  <a:ea typeface="MS Mincho" pitchFamily="49" charset="-128"/>
                </a:rPr>
                <a:t>- il y a des données manquantes, d’autres sans utilité directe.</a:t>
              </a:r>
              <a:endParaRPr lang="fr-FR" altLang="fr-FR" sz="2000">
                <a:latin typeface="Verdana" pitchFamily="34" charset="0"/>
              </a:endParaRPr>
            </a:p>
          </p:txBody>
        </p:sp>
        <p:sp>
          <p:nvSpPr>
            <p:cNvPr id="11282" name="AutoShape 24"/>
            <p:cNvSpPr>
              <a:spLocks noChangeArrowheads="1"/>
            </p:cNvSpPr>
            <p:nvPr/>
          </p:nvSpPr>
          <p:spPr bwMode="auto">
            <a:xfrm>
              <a:off x="5144" y="8402"/>
              <a:ext cx="3017" cy="891"/>
            </a:xfrm>
            <a:prstGeom prst="wedgeRoundRectCallout">
              <a:avLst>
                <a:gd name="adj1" fmla="val -55306"/>
                <a:gd name="adj2" fmla="val 27667"/>
                <a:gd name="adj3" fmla="val 16667"/>
              </a:avLst>
            </a:prstGeom>
            <a:solidFill>
              <a:srgbClr val="FFFFFF"/>
            </a:solidFill>
            <a:ln w="9525">
              <a:solidFill>
                <a:srgbClr val="000000"/>
              </a:solidFill>
              <a:prstDash val="dash"/>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ja-JP" sz="1200">
                  <a:latin typeface="Times New Roman" pitchFamily="18" charset="0"/>
                  <a:ea typeface="MS Mincho" pitchFamily="49" charset="-128"/>
                </a:rPr>
                <a:t>- </a:t>
              </a:r>
              <a:r>
                <a:rPr lang="fr-FR" altLang="ja-JP" sz="1400">
                  <a:latin typeface="Times New Roman" pitchFamily="18" charset="0"/>
                  <a:ea typeface="MS Mincho" pitchFamily="49" charset="-128"/>
                </a:rPr>
                <a:t>un schéma de résolution peut être demandé</a:t>
              </a:r>
              <a:endParaRPr lang="fr-FR" altLang="fr-FR" sz="2000">
                <a:latin typeface="Verdana" pitchFamily="34" charset="0"/>
              </a:endParaRPr>
            </a:p>
          </p:txBody>
        </p:sp>
        <p:sp>
          <p:nvSpPr>
            <p:cNvPr id="11283" name="AutoShape 25"/>
            <p:cNvSpPr>
              <a:spLocks noChangeArrowheads="1"/>
            </p:cNvSpPr>
            <p:nvPr/>
          </p:nvSpPr>
          <p:spPr bwMode="auto">
            <a:xfrm>
              <a:off x="5054" y="7244"/>
              <a:ext cx="3032" cy="936"/>
            </a:xfrm>
            <a:prstGeom prst="wedgeRoundRectCallout">
              <a:avLst>
                <a:gd name="adj1" fmla="val -59236"/>
                <a:gd name="adj2" fmla="val 46366"/>
                <a:gd name="adj3" fmla="val 16667"/>
              </a:avLst>
            </a:prstGeom>
            <a:solidFill>
              <a:srgbClr val="FFFFFF"/>
            </a:solidFill>
            <a:ln w="9525">
              <a:solidFill>
                <a:srgbClr val="000000"/>
              </a:solidFill>
              <a:prstDash val="dash"/>
              <a:miter lim="800000"/>
              <a:headEnd/>
              <a:tailEnd/>
            </a:ln>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None/>
              </a:pPr>
              <a:r>
                <a:rPr lang="fr-FR" altLang="ja-JP" sz="1200">
                  <a:latin typeface="Times New Roman" pitchFamily="18" charset="0"/>
                  <a:ea typeface="MS Mincho" pitchFamily="49" charset="-128"/>
                </a:rPr>
                <a:t>- </a:t>
              </a:r>
              <a:r>
                <a:rPr lang="fr-FR" altLang="ja-JP" sz="1400">
                  <a:latin typeface="Times New Roman" pitchFamily="18" charset="0"/>
                  <a:ea typeface="MS Mincho" pitchFamily="49" charset="-128"/>
                </a:rPr>
                <a:t>des expériences peuvent être mises en œuvre</a:t>
              </a:r>
              <a:endParaRPr lang="fr-FR" altLang="fr-FR" sz="2000">
                <a:latin typeface="Verdana" pitchFamily="34" charset="0"/>
              </a:endParaRPr>
            </a:p>
          </p:txBody>
        </p:sp>
      </p:grpSp>
      <p:sp>
        <p:nvSpPr>
          <p:cNvPr id="20" name="Rectangle 2"/>
          <p:cNvSpPr>
            <a:spLocks noGrp="1" noChangeArrowheads="1"/>
          </p:cNvSpPr>
          <p:nvPr>
            <p:ph type="subTitle" idx="1"/>
          </p:nvPr>
        </p:nvSpPr>
        <p:spPr>
          <a:xfrm>
            <a:off x="-60184" y="308206"/>
            <a:ext cx="9499621" cy="431800"/>
          </a:xfrm>
        </p:spPr>
        <p:txBody>
          <a:bodyPr/>
          <a:lstStyle/>
          <a:p>
            <a:pPr algn="ctr" eaLnBrk="1" hangingPunct="1">
              <a:lnSpc>
                <a:spcPct val="80000"/>
              </a:lnSpc>
            </a:pPr>
            <a:r>
              <a:rPr lang="fr-FR" altLang="fr-FR" sz="3200" dirty="0" smtClean="0">
                <a:solidFill>
                  <a:schemeClr val="tx2"/>
                </a:solidFill>
                <a:latin typeface="+mj-lt"/>
              </a:rPr>
              <a:t>Quelques pistes possibles pour la construction d’activités </a:t>
            </a:r>
          </a:p>
        </p:txBody>
      </p:sp>
    </p:spTree>
    <p:extLst>
      <p:ext uri="{BB962C8B-B14F-4D97-AF65-F5344CB8AC3E}">
        <p14:creationId xmlns:p14="http://schemas.microsoft.com/office/powerpoint/2010/main" val="1428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233049"/>
            <a:ext cx="9499621" cy="431800"/>
          </a:xfrm>
        </p:spPr>
        <p:txBody>
          <a:bodyPr/>
          <a:lstStyle/>
          <a:p>
            <a:pPr algn="ctr" eaLnBrk="1" hangingPunct="1">
              <a:lnSpc>
                <a:spcPct val="80000"/>
              </a:lnSpc>
            </a:pPr>
            <a:r>
              <a:rPr lang="fr-FR" altLang="fr-FR" sz="3200" dirty="0" smtClean="0">
                <a:solidFill>
                  <a:schemeClr val="tx2"/>
                </a:solidFill>
                <a:latin typeface="+mj-lt"/>
              </a:rPr>
              <a:t>Quelques pistes possibles pour la construction d’activités </a:t>
            </a:r>
          </a:p>
        </p:txBody>
      </p:sp>
      <p:sp>
        <p:nvSpPr>
          <p:cNvPr id="7171" name="Text Box 4"/>
          <p:cNvSpPr txBox="1">
            <a:spLocks noChangeArrowheads="1"/>
          </p:cNvSpPr>
          <p:nvPr/>
        </p:nvSpPr>
        <p:spPr bwMode="auto">
          <a:xfrm>
            <a:off x="1092635" y="899180"/>
            <a:ext cx="7575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eaLnBrk="1" hangingPunct="1">
              <a:spcBef>
                <a:spcPct val="0"/>
              </a:spcBef>
              <a:buClrTx/>
              <a:buSzTx/>
              <a:buFontTx/>
              <a:buChar char="•"/>
            </a:pPr>
            <a:r>
              <a:rPr lang="fr-FR" altLang="fr-FR" sz="2000" dirty="0"/>
              <a:t> </a:t>
            </a:r>
            <a:r>
              <a:rPr lang="fr-FR" altLang="fr-FR" sz="2000" u="sng" dirty="0">
                <a:solidFill>
                  <a:srgbClr val="0000FF"/>
                </a:solidFill>
              </a:rPr>
              <a:t>La Problématique</a:t>
            </a:r>
            <a:r>
              <a:rPr lang="fr-FR" altLang="fr-FR" sz="2000" dirty="0"/>
              <a:t> </a:t>
            </a:r>
            <a:r>
              <a:rPr lang="fr-FR" altLang="fr-FR" sz="2000" dirty="0" smtClean="0"/>
              <a:t>:</a:t>
            </a:r>
          </a:p>
          <a:p>
            <a:pPr eaLnBrk="1" hangingPunct="1">
              <a:spcBef>
                <a:spcPct val="0"/>
              </a:spcBef>
              <a:buClrTx/>
              <a:buSzTx/>
              <a:buFontTx/>
              <a:buChar char="•"/>
            </a:pPr>
            <a:endParaRPr lang="fr-FR" altLang="fr-FR" sz="800" dirty="0"/>
          </a:p>
          <a:p>
            <a:pPr lvl="1" eaLnBrk="1" hangingPunct="1">
              <a:spcBef>
                <a:spcPct val="0"/>
              </a:spcBef>
              <a:buClrTx/>
              <a:buSzTx/>
              <a:buFontTx/>
              <a:buChar char="•"/>
            </a:pPr>
            <a:r>
              <a:rPr lang="fr-FR" altLang="fr-FR" sz="2000" dirty="0"/>
              <a:t> </a:t>
            </a:r>
            <a:r>
              <a:rPr lang="fr-FR" altLang="fr-FR" sz="2000" b="1" dirty="0">
                <a:solidFill>
                  <a:srgbClr val="FF0000"/>
                </a:solidFill>
              </a:rPr>
              <a:t>contextualisée</a:t>
            </a:r>
            <a:r>
              <a:rPr lang="fr-FR" altLang="fr-FR" sz="2000" dirty="0"/>
              <a:t> par un texte d’actualité, un document, des graphes, des tableaux de mesure, des photos, (une vidéo ou une expérience en cours de formation)</a:t>
            </a:r>
          </a:p>
          <a:p>
            <a:pPr lvl="1" eaLnBrk="1" hangingPunct="1">
              <a:spcBef>
                <a:spcPct val="0"/>
              </a:spcBef>
              <a:buClrTx/>
              <a:buSzTx/>
              <a:buFontTx/>
              <a:buChar char="•"/>
            </a:pPr>
            <a:r>
              <a:rPr lang="fr-FR" altLang="fr-FR" sz="2000" dirty="0"/>
              <a:t> </a:t>
            </a:r>
            <a:r>
              <a:rPr lang="fr-FR" altLang="fr-FR" sz="2000" b="1" dirty="0">
                <a:solidFill>
                  <a:srgbClr val="FF0000"/>
                </a:solidFill>
              </a:rPr>
              <a:t>formulée clairement</a:t>
            </a:r>
            <a:r>
              <a:rPr lang="fr-FR" altLang="fr-FR" sz="2000" dirty="0"/>
              <a:t> par exemple par une question courte</a:t>
            </a:r>
          </a:p>
        </p:txBody>
      </p:sp>
      <p:sp>
        <p:nvSpPr>
          <p:cNvPr id="7172" name="Rectangle 9"/>
          <p:cNvSpPr>
            <a:spLocks noChangeArrowheads="1"/>
          </p:cNvSpPr>
          <p:nvPr/>
        </p:nvSpPr>
        <p:spPr bwMode="auto">
          <a:xfrm>
            <a:off x="5426330" y="5870512"/>
            <a:ext cx="3717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lgn="ctr" eaLnBrk="1" hangingPunct="1">
              <a:spcBef>
                <a:spcPct val="0"/>
              </a:spcBef>
              <a:buClrTx/>
              <a:buSzTx/>
              <a:buFontTx/>
              <a:buNone/>
            </a:pPr>
            <a:r>
              <a:rPr lang="fr-FR" altLang="fr-FR" sz="1600" b="1" dirty="0" smtClean="0">
                <a:solidFill>
                  <a:schemeClr val="tx2"/>
                </a:solidFill>
                <a:latin typeface="+mn-lt"/>
              </a:rPr>
              <a:t>A </a:t>
            </a:r>
            <a:r>
              <a:rPr lang="fr-FR" altLang="fr-FR" sz="1600" b="1" dirty="0">
                <a:solidFill>
                  <a:schemeClr val="tx2"/>
                </a:solidFill>
                <a:latin typeface="+mn-lt"/>
              </a:rPr>
              <a:t>q</a:t>
            </a:r>
            <a:r>
              <a:rPr lang="fr-FR" altLang="fr-FR" sz="1600" b="1" dirty="0" smtClean="0">
                <a:solidFill>
                  <a:schemeClr val="tx2"/>
                </a:solidFill>
                <a:latin typeface="+mn-lt"/>
              </a:rPr>
              <a:t>uelle hauteur monte le célèbre jet d’eau</a:t>
            </a:r>
          </a:p>
          <a:p>
            <a:pPr algn="ctr" eaLnBrk="1" hangingPunct="1">
              <a:spcBef>
                <a:spcPct val="0"/>
              </a:spcBef>
              <a:buClrTx/>
              <a:buSzTx/>
              <a:buFontTx/>
              <a:buNone/>
            </a:pPr>
            <a:r>
              <a:rPr lang="fr-FR" altLang="fr-FR" sz="1600" b="1" dirty="0">
                <a:solidFill>
                  <a:schemeClr val="tx2"/>
                </a:solidFill>
                <a:latin typeface="+mn-lt"/>
              </a:rPr>
              <a:t>d</a:t>
            </a:r>
            <a:r>
              <a:rPr lang="fr-FR" altLang="fr-FR" sz="1600" b="1" dirty="0" smtClean="0">
                <a:solidFill>
                  <a:schemeClr val="tx2"/>
                </a:solidFill>
                <a:latin typeface="+mn-lt"/>
              </a:rPr>
              <a:t>e la ville de Genève?</a:t>
            </a:r>
            <a:endParaRPr lang="fr-FR" altLang="fr-FR" sz="1600" dirty="0">
              <a:solidFill>
                <a:schemeClr val="tx2"/>
              </a:solidFill>
              <a:latin typeface="+mn-lt"/>
            </a:endParaRPr>
          </a:p>
        </p:txBody>
      </p:sp>
      <p:sp>
        <p:nvSpPr>
          <p:cNvPr id="7174" name="Rectangle 15"/>
          <p:cNvSpPr>
            <a:spLocks noChangeArrowheads="1"/>
          </p:cNvSpPr>
          <p:nvPr/>
        </p:nvSpPr>
        <p:spPr bwMode="auto">
          <a:xfrm>
            <a:off x="2560528" y="2638118"/>
            <a:ext cx="4499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spcBef>
                <a:spcPct val="0"/>
              </a:spcBef>
              <a:buClrTx/>
              <a:buSzTx/>
              <a:buFontTx/>
              <a:buNone/>
            </a:pPr>
            <a:r>
              <a:rPr lang="fr-FR" altLang="fr-FR" sz="1600" b="1" dirty="0" smtClean="0">
                <a:solidFill>
                  <a:schemeClr val="tx2"/>
                </a:solidFill>
                <a:latin typeface="+mn-lt"/>
                <a:ea typeface="Calibri" pitchFamily="34" charset="0"/>
                <a:cs typeface="Times New Roman" pitchFamily="18" charset="0"/>
              </a:rPr>
              <a:t>L’eau qu’on boit a-t-elle déjà été bue avant</a:t>
            </a:r>
            <a:r>
              <a:rPr lang="fr-FR" altLang="fr-FR" sz="1600" b="1" dirty="0">
                <a:solidFill>
                  <a:schemeClr val="tx2"/>
                </a:solidFill>
                <a:latin typeface="+mn-lt"/>
                <a:ea typeface="Calibri" pitchFamily="34" charset="0"/>
                <a:cs typeface="Times New Roman" pitchFamily="18" charset="0"/>
              </a:rPr>
              <a:t> ?</a:t>
            </a:r>
          </a:p>
        </p:txBody>
      </p:sp>
      <p:sp>
        <p:nvSpPr>
          <p:cNvPr id="7176" name="Rectangle 15"/>
          <p:cNvSpPr>
            <a:spLocks noChangeArrowheads="1"/>
          </p:cNvSpPr>
          <p:nvPr/>
        </p:nvSpPr>
        <p:spPr bwMode="auto">
          <a:xfrm>
            <a:off x="200025" y="5937757"/>
            <a:ext cx="356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
              <a:defRPr sz="29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charset="0"/>
              </a:defRPr>
            </a:lvl9pPr>
          </a:lstStyle>
          <a:p>
            <a:pPr>
              <a:spcBef>
                <a:spcPct val="0"/>
              </a:spcBef>
              <a:buClrTx/>
              <a:buSzTx/>
              <a:buFontTx/>
              <a:buNone/>
            </a:pPr>
            <a:r>
              <a:rPr lang="fr-FR" altLang="fr-FR" sz="1600" b="1" dirty="0" smtClean="0">
                <a:solidFill>
                  <a:schemeClr val="tx2"/>
                </a:solidFill>
                <a:latin typeface="+mn-lt"/>
                <a:ea typeface="Calibri" pitchFamily="34" charset="0"/>
                <a:cs typeface="Times New Roman" pitchFamily="18" charset="0"/>
              </a:rPr>
              <a:t>Quelle est la masse de CO2 émise </a:t>
            </a:r>
          </a:p>
          <a:p>
            <a:pPr>
              <a:spcBef>
                <a:spcPct val="0"/>
              </a:spcBef>
              <a:buClrTx/>
              <a:buSzTx/>
              <a:buFontTx/>
              <a:buNone/>
            </a:pPr>
            <a:r>
              <a:rPr lang="fr-FR" altLang="fr-FR" sz="1600" b="1" dirty="0" smtClean="0">
                <a:solidFill>
                  <a:schemeClr val="tx2"/>
                </a:solidFill>
                <a:latin typeface="+mn-lt"/>
                <a:ea typeface="Calibri" pitchFamily="34" charset="0"/>
                <a:cs typeface="Times New Roman" pitchFamily="18" charset="0"/>
              </a:rPr>
              <a:t>lors d’un trajet de 100 km?</a:t>
            </a:r>
            <a:endParaRPr lang="fr-FR" altLang="fr-FR" sz="1600" b="1" dirty="0">
              <a:solidFill>
                <a:schemeClr val="tx2"/>
              </a:solidFill>
              <a:latin typeface="+mn-lt"/>
              <a:ea typeface="Calibri" pitchFamily="34"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231" y="3125611"/>
            <a:ext cx="2228894" cy="267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22" y="3125611"/>
            <a:ext cx="2453743" cy="274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697" y="3125611"/>
            <a:ext cx="2436465" cy="27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0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 calcmode="lin" valueType="num">
                                      <p:cBhvr>
                                        <p:cTn id="28" dur="1000" fill="hold"/>
                                        <p:tgtEl>
                                          <p:spTgt spid="5123"/>
                                        </p:tgtEl>
                                        <p:attrNameLst>
                                          <p:attrName>ppt_w</p:attrName>
                                        </p:attrNameLst>
                                      </p:cBhvr>
                                      <p:tavLst>
                                        <p:tav tm="0">
                                          <p:val>
                                            <p:fltVal val="0"/>
                                          </p:val>
                                        </p:tav>
                                        <p:tav tm="100000">
                                          <p:val>
                                            <p:strVal val="#ppt_w"/>
                                          </p:val>
                                        </p:tav>
                                      </p:tavLst>
                                    </p:anim>
                                    <p:anim calcmode="lin" valueType="num">
                                      <p:cBhvr>
                                        <p:cTn id="29" dur="1000" fill="hold"/>
                                        <p:tgtEl>
                                          <p:spTgt spid="5123"/>
                                        </p:tgtEl>
                                        <p:attrNameLst>
                                          <p:attrName>ppt_h</p:attrName>
                                        </p:attrNameLst>
                                      </p:cBhvr>
                                      <p:tavLst>
                                        <p:tav tm="0">
                                          <p:val>
                                            <p:fltVal val="0"/>
                                          </p:val>
                                        </p:tav>
                                        <p:tav tm="100000">
                                          <p:val>
                                            <p:strVal val="#ppt_h"/>
                                          </p:val>
                                        </p:tav>
                                      </p:tavLst>
                                    </p:anim>
                                    <p:anim calcmode="lin" valueType="num">
                                      <p:cBhvr>
                                        <p:cTn id="30" dur="1000" fill="hold"/>
                                        <p:tgtEl>
                                          <p:spTgt spid="5123"/>
                                        </p:tgtEl>
                                        <p:attrNameLst>
                                          <p:attrName>style.rotation</p:attrName>
                                        </p:attrNameLst>
                                      </p:cBhvr>
                                      <p:tavLst>
                                        <p:tav tm="0">
                                          <p:val>
                                            <p:fltVal val="90"/>
                                          </p:val>
                                        </p:tav>
                                        <p:tav tm="100000">
                                          <p:val>
                                            <p:fltVal val="0"/>
                                          </p:val>
                                        </p:tav>
                                      </p:tavLst>
                                    </p:anim>
                                    <p:animEffect transition="in" filter="fade">
                                      <p:cBhvr>
                                        <p:cTn id="31" dur="10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76"/>
                                        </p:tgtEl>
                                        <p:attrNameLst>
                                          <p:attrName>style.visibility</p:attrName>
                                        </p:attrNameLst>
                                      </p:cBhvr>
                                      <p:to>
                                        <p:strVal val="visible"/>
                                      </p:to>
                                    </p:set>
                                    <p:animEffect transition="in" filter="fade">
                                      <p:cBhvr>
                                        <p:cTn id="36" dur="1000"/>
                                        <p:tgtEl>
                                          <p:spTgt spid="7176"/>
                                        </p:tgtEl>
                                      </p:cBhvr>
                                    </p:animEffect>
                                    <p:anim calcmode="lin" valueType="num">
                                      <p:cBhvr>
                                        <p:cTn id="37" dur="1000" fill="hold"/>
                                        <p:tgtEl>
                                          <p:spTgt spid="7176"/>
                                        </p:tgtEl>
                                        <p:attrNameLst>
                                          <p:attrName>ppt_x</p:attrName>
                                        </p:attrNameLst>
                                      </p:cBhvr>
                                      <p:tavLst>
                                        <p:tav tm="0">
                                          <p:val>
                                            <p:strVal val="#ppt_x"/>
                                          </p:val>
                                        </p:tav>
                                        <p:tav tm="100000">
                                          <p:val>
                                            <p:strVal val="#ppt_x"/>
                                          </p:val>
                                        </p:tav>
                                      </p:tavLst>
                                    </p:anim>
                                    <p:anim calcmode="lin" valueType="num">
                                      <p:cBhvr>
                                        <p:cTn id="38"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 calcmode="lin" valueType="num">
                                      <p:cBhvr>
                                        <p:cTn id="43" dur="1000" fill="hold"/>
                                        <p:tgtEl>
                                          <p:spTgt spid="5122"/>
                                        </p:tgtEl>
                                        <p:attrNameLst>
                                          <p:attrName>ppt_w</p:attrName>
                                        </p:attrNameLst>
                                      </p:cBhvr>
                                      <p:tavLst>
                                        <p:tav tm="0">
                                          <p:val>
                                            <p:fltVal val="0"/>
                                          </p:val>
                                        </p:tav>
                                        <p:tav tm="100000">
                                          <p:val>
                                            <p:strVal val="#ppt_w"/>
                                          </p:val>
                                        </p:tav>
                                      </p:tavLst>
                                    </p:anim>
                                    <p:anim calcmode="lin" valueType="num">
                                      <p:cBhvr>
                                        <p:cTn id="44" dur="1000" fill="hold"/>
                                        <p:tgtEl>
                                          <p:spTgt spid="5122"/>
                                        </p:tgtEl>
                                        <p:attrNameLst>
                                          <p:attrName>ppt_h</p:attrName>
                                        </p:attrNameLst>
                                      </p:cBhvr>
                                      <p:tavLst>
                                        <p:tav tm="0">
                                          <p:val>
                                            <p:fltVal val="0"/>
                                          </p:val>
                                        </p:tav>
                                        <p:tav tm="100000">
                                          <p:val>
                                            <p:strVal val="#ppt_h"/>
                                          </p:val>
                                        </p:tav>
                                      </p:tavLst>
                                    </p:anim>
                                    <p:anim calcmode="lin" valueType="num">
                                      <p:cBhvr>
                                        <p:cTn id="45" dur="1000" fill="hold"/>
                                        <p:tgtEl>
                                          <p:spTgt spid="5122"/>
                                        </p:tgtEl>
                                        <p:attrNameLst>
                                          <p:attrName>style.rotation</p:attrName>
                                        </p:attrNameLst>
                                      </p:cBhvr>
                                      <p:tavLst>
                                        <p:tav tm="0">
                                          <p:val>
                                            <p:fltVal val="90"/>
                                          </p:val>
                                        </p:tav>
                                        <p:tav tm="100000">
                                          <p:val>
                                            <p:fltVal val="0"/>
                                          </p:val>
                                        </p:tav>
                                      </p:tavLst>
                                    </p:anim>
                                    <p:animEffect transition="in" filter="fade">
                                      <p:cBhvr>
                                        <p:cTn id="46" dur="1000"/>
                                        <p:tgtEl>
                                          <p:spTgt spid="512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172">
                                            <p:txEl>
                                              <p:pRg st="0" end="0"/>
                                            </p:txEl>
                                          </p:spTgt>
                                        </p:tgtEl>
                                        <p:attrNameLst>
                                          <p:attrName>style.visibility</p:attrName>
                                        </p:attrNameLst>
                                      </p:cBhvr>
                                      <p:to>
                                        <p:strVal val="visible"/>
                                      </p:to>
                                    </p:set>
                                    <p:animEffect transition="in" filter="fade">
                                      <p:cBhvr>
                                        <p:cTn id="51" dur="1000"/>
                                        <p:tgtEl>
                                          <p:spTgt spid="7172">
                                            <p:txEl>
                                              <p:pRg st="0" end="0"/>
                                            </p:txEl>
                                          </p:spTgt>
                                        </p:tgtEl>
                                      </p:cBhvr>
                                    </p:animEffect>
                                    <p:anim calcmode="lin" valueType="num">
                                      <p:cBhvr>
                                        <p:cTn id="52" dur="1000" fill="hold"/>
                                        <p:tgtEl>
                                          <p:spTgt spid="717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172">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172">
                                            <p:txEl>
                                              <p:pRg st="1" end="1"/>
                                            </p:txEl>
                                          </p:spTgt>
                                        </p:tgtEl>
                                        <p:attrNameLst>
                                          <p:attrName>style.visibility</p:attrName>
                                        </p:attrNameLst>
                                      </p:cBhvr>
                                      <p:to>
                                        <p:strVal val="visible"/>
                                      </p:to>
                                    </p:set>
                                    <p:animEffect transition="in" filter="fade">
                                      <p:cBhvr>
                                        <p:cTn id="56" dur="1000"/>
                                        <p:tgtEl>
                                          <p:spTgt spid="7172">
                                            <p:txEl>
                                              <p:pRg st="1" end="1"/>
                                            </p:txEl>
                                          </p:spTgt>
                                        </p:tgtEl>
                                      </p:cBhvr>
                                    </p:animEffect>
                                    <p:anim calcmode="lin" valueType="num">
                                      <p:cBhvr>
                                        <p:cTn id="57" dur="1000" fill="hold"/>
                                        <p:tgtEl>
                                          <p:spTgt spid="717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1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80">
                                          <p:stCondLst>
                                            <p:cond delay="0"/>
                                          </p:stCondLst>
                                        </p:cTn>
                                        <p:tgtEl>
                                          <p:spTgt spid="13"/>
                                        </p:tgtEl>
                                      </p:cBhvr>
                                    </p:animEffect>
                                    <p:anim calcmode="lin" valueType="num">
                                      <p:cBhvr>
                                        <p:cTn id="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9" dur="26">
                                          <p:stCondLst>
                                            <p:cond delay="650"/>
                                          </p:stCondLst>
                                        </p:cTn>
                                        <p:tgtEl>
                                          <p:spTgt spid="13"/>
                                        </p:tgtEl>
                                      </p:cBhvr>
                                      <p:to x="100000" y="60000"/>
                                    </p:animScale>
                                    <p:animScale>
                                      <p:cBhvr>
                                        <p:cTn id="70" dur="166" decel="50000">
                                          <p:stCondLst>
                                            <p:cond delay="676"/>
                                          </p:stCondLst>
                                        </p:cTn>
                                        <p:tgtEl>
                                          <p:spTgt spid="13"/>
                                        </p:tgtEl>
                                      </p:cBhvr>
                                      <p:to x="100000" y="100000"/>
                                    </p:animScale>
                                    <p:animScale>
                                      <p:cBhvr>
                                        <p:cTn id="71" dur="26">
                                          <p:stCondLst>
                                            <p:cond delay="1312"/>
                                          </p:stCondLst>
                                        </p:cTn>
                                        <p:tgtEl>
                                          <p:spTgt spid="13"/>
                                        </p:tgtEl>
                                      </p:cBhvr>
                                      <p:to x="100000" y="80000"/>
                                    </p:animScale>
                                    <p:animScale>
                                      <p:cBhvr>
                                        <p:cTn id="72" dur="166" decel="50000">
                                          <p:stCondLst>
                                            <p:cond delay="1338"/>
                                          </p:stCondLst>
                                        </p:cTn>
                                        <p:tgtEl>
                                          <p:spTgt spid="13"/>
                                        </p:tgtEl>
                                      </p:cBhvr>
                                      <p:to x="100000" y="100000"/>
                                    </p:animScale>
                                    <p:animScale>
                                      <p:cBhvr>
                                        <p:cTn id="73" dur="26">
                                          <p:stCondLst>
                                            <p:cond delay="1642"/>
                                          </p:stCondLst>
                                        </p:cTn>
                                        <p:tgtEl>
                                          <p:spTgt spid="13"/>
                                        </p:tgtEl>
                                      </p:cBhvr>
                                      <p:to x="100000" y="90000"/>
                                    </p:animScale>
                                    <p:animScale>
                                      <p:cBhvr>
                                        <p:cTn id="74" dur="166" decel="50000">
                                          <p:stCondLst>
                                            <p:cond delay="1668"/>
                                          </p:stCondLst>
                                        </p:cTn>
                                        <p:tgtEl>
                                          <p:spTgt spid="13"/>
                                        </p:tgtEl>
                                      </p:cBhvr>
                                      <p:to x="100000" y="100000"/>
                                    </p:animScale>
                                    <p:animScale>
                                      <p:cBhvr>
                                        <p:cTn id="75" dur="26">
                                          <p:stCondLst>
                                            <p:cond delay="1808"/>
                                          </p:stCondLst>
                                        </p:cTn>
                                        <p:tgtEl>
                                          <p:spTgt spid="13"/>
                                        </p:tgtEl>
                                      </p:cBhvr>
                                      <p:to x="100000" y="95000"/>
                                    </p:animScale>
                                    <p:animScale>
                                      <p:cBhvr>
                                        <p:cTn id="76" dur="166" decel="50000">
                                          <p:stCondLst>
                                            <p:cond delay="1834"/>
                                          </p:stCondLst>
                                        </p:cTn>
                                        <p:tgtEl>
                                          <p:spTgt spid="1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174">
                                            <p:txEl>
                                              <p:pRg st="0" end="0"/>
                                            </p:txEl>
                                          </p:spTgt>
                                        </p:tgtEl>
                                        <p:attrNameLst>
                                          <p:attrName>style.visibility</p:attrName>
                                        </p:attrNameLst>
                                      </p:cBhvr>
                                      <p:to>
                                        <p:strVal val="visible"/>
                                      </p:to>
                                    </p:set>
                                    <p:animEffect transition="in" filter="fade">
                                      <p:cBhvr>
                                        <p:cTn id="81" dur="1000"/>
                                        <p:tgtEl>
                                          <p:spTgt spid="7174">
                                            <p:txEl>
                                              <p:pRg st="0" end="0"/>
                                            </p:txEl>
                                          </p:spTgt>
                                        </p:tgtEl>
                                      </p:cBhvr>
                                    </p:animEffect>
                                    <p:anim calcmode="lin" valueType="num">
                                      <p:cBhvr>
                                        <p:cTn id="82" dur="1000" fill="hold"/>
                                        <p:tgtEl>
                                          <p:spTgt spid="717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717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theme/theme1.xml><?xml version="1.0" encoding="utf-8"?>
<a:theme xmlns:a="http://schemas.openxmlformats.org/drawingml/2006/main" name="2_Éclipse">
  <a:themeElements>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2_Éclips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3913</TotalTime>
  <Words>1778</Words>
  <Application>Microsoft Office PowerPoint</Application>
  <PresentationFormat>Affichage à l'écran (4:3)</PresentationFormat>
  <Paragraphs>303</Paragraphs>
  <Slides>33</Slides>
  <Notes>12</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2_Éclipse</vt:lpstr>
      <vt:lpstr>Formation des élèves de STI2D STL à l’activité   « Résolution de problèmes »   </vt:lpstr>
      <vt:lpstr>Préambule…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 1 - Enoncé du sujet  Version 1 : niveau «initiation» </vt:lpstr>
      <vt:lpstr>Version 2 : niveau « confirmé » </vt:lpstr>
      <vt:lpstr>Version 3 : niveau « expert » </vt:lpstr>
      <vt:lpstr>Exemple de résolution de problèmes induisant 2 schémas d’analyse  </vt:lpstr>
      <vt:lpstr>Masse du diazote contenue dans l’atmosphère </vt:lpstr>
      <vt:lpstr>Présentation PowerPoint</vt:lpstr>
      <vt:lpstr>Présentation PowerPoint</vt:lpstr>
      <vt:lpstr>Première solution :  Equation des gaz parfaits</vt:lpstr>
      <vt:lpstr>Commentaires</vt:lpstr>
      <vt:lpstr>Deuxième Solution :  Equilibre mécanique</vt:lpstr>
      <vt:lpstr>Commentaires</vt:lpstr>
      <vt:lpstr>Compétences mises en jeu</vt:lpstr>
      <vt:lpstr>Compétences mises en jeu</vt:lpstr>
      <vt:lpstr>Compétences mises en jeu</vt:lpstr>
      <vt:lpstr>Et l’évaluation ???</vt:lpstr>
      <vt:lpstr>Petite réflexion avant de conclure :  Alors l'eau qu'on a bu ce midi  a-t-elle été réellement déjà bue avant ???</vt:lpstr>
      <vt:lpstr>Présentation PowerPoint</vt:lpstr>
      <vt:lpstr> Exemple de problème résolu :  Pourquoi une voiture  consomme-t-elle 5 litres aux 100 km ?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 GROS</dc:creator>
  <cp:lastModifiedBy>David</cp:lastModifiedBy>
  <cp:revision>242</cp:revision>
  <dcterms:created xsi:type="dcterms:W3CDTF">2011-09-28T18:51:27Z</dcterms:created>
  <dcterms:modified xsi:type="dcterms:W3CDTF">2014-12-17T20:33:51Z</dcterms:modified>
</cp:coreProperties>
</file>